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9" r:id="rId2"/>
    <p:sldId id="292" r:id="rId3"/>
    <p:sldId id="291" r:id="rId4"/>
    <p:sldId id="287" r:id="rId5"/>
    <p:sldId id="271" r:id="rId6"/>
    <p:sldId id="272" r:id="rId7"/>
    <p:sldId id="289" r:id="rId8"/>
    <p:sldId id="280" r:id="rId9"/>
    <p:sldId id="290" r:id="rId10"/>
    <p:sldId id="281" r:id="rId11"/>
    <p:sldId id="285" r:id="rId12"/>
    <p:sldId id="282" r:id="rId13"/>
    <p:sldId id="276" r:id="rId14"/>
    <p:sldId id="283" r:id="rId15"/>
    <p:sldId id="278" r:id="rId16"/>
    <p:sldId id="25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9958F"/>
    <a:srgbClr val="CCC2D9"/>
    <a:srgbClr val="4E5A4D"/>
    <a:srgbClr val="F9C499"/>
    <a:srgbClr val="FFFFFF"/>
    <a:srgbClr val="248FCF"/>
    <a:srgbClr val="1889CE"/>
    <a:srgbClr val="18CDE4"/>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5" autoAdjust="0"/>
    <p:restoredTop sz="94660"/>
  </p:normalViewPr>
  <p:slideViewPr>
    <p:cSldViewPr snapToGrid="0">
      <p:cViewPr varScale="1">
        <p:scale>
          <a:sx n="83" d="100"/>
          <a:sy n="83" d="100"/>
        </p:scale>
        <p:origin x="4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8A3FA-C82A-407A-9CCB-D687A84D1858}" type="datetimeFigureOut">
              <a:rPr lang="zh-CN" altLang="en-US" smtClean="0"/>
              <a:t>2024/6/6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8780B-FA0E-44AB-9C97-723E4B0AD871}" type="slidenum">
              <a:rPr lang="zh-CN" altLang="en-US" smtClean="0"/>
              <a:t>‹#›</a:t>
            </a:fld>
            <a:endParaRPr lang="zh-CN" altLang="en-US"/>
          </a:p>
        </p:txBody>
      </p:sp>
    </p:spTree>
    <p:extLst>
      <p:ext uri="{BB962C8B-B14F-4D97-AF65-F5344CB8AC3E}">
        <p14:creationId xmlns:p14="http://schemas.microsoft.com/office/powerpoint/2010/main" val="1185008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48780B-FA0E-44AB-9C97-723E4B0AD871}" type="slidenum">
              <a:rPr lang="zh-CN" altLang="en-US" smtClean="0"/>
              <a:t>1</a:t>
            </a:fld>
            <a:endParaRPr lang="zh-CN" altLang="en-US"/>
          </a:p>
        </p:txBody>
      </p:sp>
    </p:spTree>
    <p:extLst>
      <p:ext uri="{BB962C8B-B14F-4D97-AF65-F5344CB8AC3E}">
        <p14:creationId xmlns:p14="http://schemas.microsoft.com/office/powerpoint/2010/main" val="306656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48780B-FA0E-44AB-9C97-723E4B0AD871}" type="slidenum">
              <a:rPr lang="zh-CN" altLang="en-US" smtClean="0"/>
              <a:t>2</a:t>
            </a:fld>
            <a:endParaRPr lang="zh-CN" altLang="en-US"/>
          </a:p>
        </p:txBody>
      </p:sp>
    </p:spTree>
    <p:extLst>
      <p:ext uri="{BB962C8B-B14F-4D97-AF65-F5344CB8AC3E}">
        <p14:creationId xmlns:p14="http://schemas.microsoft.com/office/powerpoint/2010/main" val="2544562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48780B-FA0E-44AB-9C97-723E4B0AD871}" type="slidenum">
              <a:rPr lang="zh-CN" altLang="en-US" smtClean="0"/>
              <a:t>16</a:t>
            </a:fld>
            <a:endParaRPr lang="zh-CN" altLang="en-US"/>
          </a:p>
        </p:txBody>
      </p:sp>
    </p:spTree>
    <p:extLst>
      <p:ext uri="{BB962C8B-B14F-4D97-AF65-F5344CB8AC3E}">
        <p14:creationId xmlns:p14="http://schemas.microsoft.com/office/powerpoint/2010/main" val="1299376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F951F-6717-8C85-4301-A5C15CF976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E448E7B-F609-8165-B05C-BD702A0752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2B436EB-E7AE-C55D-32B5-A366B50FA8E5}"/>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8E494C03-000C-E15F-0D31-3799518B52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E58ACC-40D6-5AD8-5FCA-530A41366C19}"/>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2740267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A59D9-3610-8153-D1EF-A38D08B049E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E55B79-D175-F679-7D71-5DE8C511F8F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8A02D9-6782-0B16-C681-FB4A94BD1AFF}"/>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772F8388-D3CE-34A3-14AC-0B35274FA1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22D1EE-E675-9370-2873-5A876151AD0B}"/>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3647961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56E5998-EFCE-D635-5126-174966323A4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A774A1B-0FA9-0D3F-DC4C-0F4EE362D27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800532-9714-DC02-7243-E9AB3D087A4F}"/>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AEEF5CFB-AA42-9551-7CCF-FCE28F6B5A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BDA302-3C6E-6DD2-1DCC-D802613BBFB4}"/>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359061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C7109-89AE-18E7-82D9-6C4E70FFD3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A7E737-B58F-C12B-9102-0382511B8F1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14E7EA-24B2-C053-C870-A8EF4F54CEBC}"/>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2FD761B2-2FCD-D47B-DC4D-1FDCB1C3AA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3DE038-EE91-A88E-5ADD-0D8958E62D9E}"/>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117291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8AA1-705A-6B63-4B3B-6FA8739F285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ABA8C1-0CC0-6F72-1ED5-85EC13CA9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89035B5-49ED-137B-2AFB-E2911B15EBD1}"/>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B36DA481-12AE-6431-E831-6280BBCE36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7B85B0-F268-C36D-88FE-C54836463B60}"/>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2415236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5B2C4-19DC-F833-C08D-A2439FEB9D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8DC3E4-F69E-ABDC-40D7-79C411AFF70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FBFCCA6-EB4A-8932-6524-3A7C5DBB1ED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582DEF9-8D01-9F80-7C13-07D32B1A7B22}"/>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D6C29FB4-2F42-D867-B841-EFCC09E8E3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293853-710D-D406-5A77-0CBB2C2E835F}"/>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116650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FA03E-86FE-1CA7-AE9A-46921B3E716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243C2B-B7BB-4BBE-F918-62CBA1E8F7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0FF7B8E-AF56-D823-DB11-2E0A56085C4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F90B5B7-5799-19E1-A8B0-577306474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B62735-0E3D-2D16-1ABB-8C18489CFBF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14E7F89-E91B-C29A-C921-D0708B3453FF}"/>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8" name="页脚占位符 7">
            <a:extLst>
              <a:ext uri="{FF2B5EF4-FFF2-40B4-BE49-F238E27FC236}">
                <a16:creationId xmlns:a16="http://schemas.microsoft.com/office/drawing/2014/main" id="{A3EFFE0C-C4E4-2F0D-79EA-B54A9CF8EDA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CA74146-77C0-8CE1-EBE6-3D7FABD6D999}"/>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251847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C4328-5526-0C88-5EFB-3F2ECC08F0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07E7743-7A47-09AB-F9FF-E26E22DA400F}"/>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4" name="页脚占位符 3">
            <a:extLst>
              <a:ext uri="{FF2B5EF4-FFF2-40B4-BE49-F238E27FC236}">
                <a16:creationId xmlns:a16="http://schemas.microsoft.com/office/drawing/2014/main" id="{F5DEEE3C-8C7A-C681-2DAB-FC333BCA17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91F0A72-9723-C458-4FCB-78A788A6BCEB}"/>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412522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6BD455E-918A-0A3D-1327-E3B4CB8E05CF}"/>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3" name="页脚占位符 2">
            <a:extLst>
              <a:ext uri="{FF2B5EF4-FFF2-40B4-BE49-F238E27FC236}">
                <a16:creationId xmlns:a16="http://schemas.microsoft.com/office/drawing/2014/main" id="{31912BBC-5F5F-6B87-99A5-CDF3232578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59EFAF9-D498-2E7C-A950-487C3732B2DF}"/>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35701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BBF1E-744C-A474-8BE7-D10094B59AA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CAC680-E807-A056-D102-A8E887109A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6D44B0F-C589-D346-CEA5-25E1F85737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B0F884-0AE3-F1A8-93C0-A775C2DB1964}"/>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1E222856-3C07-1064-3628-37854A17D6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8C223F-DA3C-D8FB-5D0D-557CB84A7163}"/>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3647543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DFF36-BA6D-9E70-5D95-1B4550BD54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C77049-E6FE-6381-4740-3D01BCF59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24BD1A-61AA-4917-5DDC-A9DD1F143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FCFD54-A49A-DFE2-A62B-79D9B3A7E7CD}"/>
              </a:ext>
            </a:extLst>
          </p:cNvPr>
          <p:cNvSpPr>
            <a:spLocks noGrp="1"/>
          </p:cNvSpPr>
          <p:nvPr>
            <p:ph type="dt" sz="half" idx="10"/>
          </p:nvPr>
        </p:nvSpPr>
        <p:spPr/>
        <p:txBody>
          <a:bodyPr/>
          <a:lstStyle/>
          <a:p>
            <a:fld id="{C7A819EC-61B5-49D8-B260-ED2F0B37C7D2}"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626C12B2-FF42-A176-F287-F8FBA5A44E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16D990-33AB-329D-2971-9CB6158A0FF0}"/>
              </a:ext>
            </a:extLst>
          </p:cNvPr>
          <p:cNvSpPr>
            <a:spLocks noGrp="1"/>
          </p:cNvSpPr>
          <p:nvPr>
            <p:ph type="sldNum" sz="quarter" idx="12"/>
          </p:nvPr>
        </p:nvSpPr>
        <p:spPr/>
        <p:txBody>
          <a:body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1070445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47E28A-E869-BE3D-4636-678C236E5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2507675-6911-66D5-FF9A-D5063A4709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0A456F-FBA7-5606-0573-E64FEEEB7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A819EC-61B5-49D8-B260-ED2F0B37C7D2}"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31C1B0AB-2B9C-A052-2977-3069AFFB67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8925235-3681-330E-EFEE-0DFC1DD36F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99DB9E-C6EC-4900-8BA6-8FEAAF0A4645}" type="slidenum">
              <a:rPr lang="zh-CN" altLang="en-US" smtClean="0"/>
              <a:t>‹#›</a:t>
            </a:fld>
            <a:endParaRPr lang="zh-CN" altLang="en-US"/>
          </a:p>
        </p:txBody>
      </p:sp>
    </p:spTree>
    <p:extLst>
      <p:ext uri="{BB962C8B-B14F-4D97-AF65-F5344CB8AC3E}">
        <p14:creationId xmlns:p14="http://schemas.microsoft.com/office/powerpoint/2010/main" val="612211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ncwu.edu.cn/"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ncwu.edu.cn/" TargetMode="External"/><Relationship Id="rId3" Type="http://schemas.openxmlformats.org/officeDocument/2006/relationships/slide" Target="slide6.xml"/><Relationship Id="rId7"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5.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10" Type="http://schemas.openxmlformats.org/officeDocument/2006/relationships/image" Target="../media/image2.png"/><Relationship Id="rId4" Type="http://schemas.openxmlformats.org/officeDocument/2006/relationships/slide" Target="slide6.xml"/><Relationship Id="rId9" Type="http://schemas.openxmlformats.org/officeDocument/2006/relationships/hyperlink" Target="https://ncwu.edu.cn/" TargetMode="Externa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0.svg"/><Relationship Id="rId7" Type="http://schemas.openxmlformats.org/officeDocument/2006/relationships/slide" Target="slide13.xml"/><Relationship Id="rId12"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hyperlink" Target="https://ncwu.edu.cn/" TargetMode="External"/><Relationship Id="rId5" Type="http://schemas.openxmlformats.org/officeDocument/2006/relationships/slide" Target="slide4.xml"/><Relationship Id="rId10" Type="http://schemas.openxmlformats.org/officeDocument/2006/relationships/slide" Target="slide3.xml"/><Relationship Id="rId4" Type="http://schemas.openxmlformats.org/officeDocument/2006/relationships/image" Target="../media/image21.png"/><Relationship Id="rId9" Type="http://schemas.openxmlformats.org/officeDocument/2006/relationships/slide" Target="slide15.xml"/></Relationships>
</file>

<file path=ppt/slides/_rels/slide1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png"/><Relationship Id="rId3" Type="http://schemas.openxmlformats.org/officeDocument/2006/relationships/image" Target="../media/image23.jpg"/><Relationship Id="rId7" Type="http://schemas.openxmlformats.org/officeDocument/2006/relationships/slide" Target="slide4.xml"/><Relationship Id="rId12" Type="http://schemas.openxmlformats.org/officeDocument/2006/relationships/hyperlink" Target="https://ncwu.edu.cn/"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test.mp4" TargetMode="External"/><Relationship Id="rId11" Type="http://schemas.openxmlformats.org/officeDocument/2006/relationships/slide" Target="slide3.xml"/><Relationship Id="rId5" Type="http://schemas.openxmlformats.org/officeDocument/2006/relationships/hyperlink" Target="http://192.168.137.1:8888/" TargetMode="External"/><Relationship Id="rId10" Type="http://schemas.openxmlformats.org/officeDocument/2006/relationships/slide" Target="slide15.xml"/><Relationship Id="rId4" Type="http://schemas.openxmlformats.org/officeDocument/2006/relationships/slide" Target="slide14.xml"/><Relationship Id="rId9" Type="http://schemas.openxmlformats.org/officeDocument/2006/relationships/slide" Target="slide13.xml"/></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5.png"/><Relationship Id="rId7" Type="http://schemas.openxmlformats.org/officeDocument/2006/relationships/slide" Target="slide13.xml"/><Relationship Id="rId12"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hyperlink" Target="https://ncwu.edu.cn/" TargetMode="External"/><Relationship Id="rId5" Type="http://schemas.openxmlformats.org/officeDocument/2006/relationships/slide" Target="slide4.xml"/><Relationship Id="rId10" Type="http://schemas.openxmlformats.org/officeDocument/2006/relationships/slide" Target="slide3.xml"/><Relationship Id="rId4" Type="http://schemas.openxmlformats.org/officeDocument/2006/relationships/image" Target="../media/image26.png"/><Relationship Id="rId9"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hyperlink" Target="https://ncwu.edu.cn/" TargetMode="External"/><Relationship Id="rId3" Type="http://schemas.openxmlformats.org/officeDocument/2006/relationships/slide" Target="slide6.xml"/><Relationship Id="rId7"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hyperlink" Target="https://ncwu.edu.cn/"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emf"/><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2.png"/><Relationship Id="rId5" Type="http://schemas.openxmlformats.org/officeDocument/2006/relationships/slide" Target="slide6.xml"/><Relationship Id="rId10" Type="http://schemas.openxmlformats.org/officeDocument/2006/relationships/hyperlink" Target="https://ncwu.edu.cn/" TargetMode="External"/><Relationship Id="rId4" Type="http://schemas.openxmlformats.org/officeDocument/2006/relationships/slide" Target="slide4.xml"/><Relationship Id="rId9" Type="http://schemas.openxmlformats.org/officeDocument/2006/relationships/slide" Target="slide3.xml"/></Relationships>
</file>

<file path=ppt/slides/_rels/slide3.xml.rels><?xml version="1.0" encoding="UTF-8" standalone="yes"?>
<Relationships xmlns="http://schemas.openxmlformats.org/package/2006/relationships"><Relationship Id="rId8" Type="http://schemas.openxmlformats.org/officeDocument/2006/relationships/hyperlink" Target="https://ncwu.edu.cn/" TargetMode="External"/><Relationship Id="rId3" Type="http://schemas.openxmlformats.org/officeDocument/2006/relationships/slide" Target="slide6.xml"/><Relationship Id="rId7"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 Target="slide2.xml"/><Relationship Id="rId7" Type="http://schemas.openxmlformats.org/officeDocument/2006/relationships/slide" Target="slide15.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3.xml"/><Relationship Id="rId10" Type="http://schemas.openxmlformats.org/officeDocument/2006/relationships/image" Target="../media/image2.png"/><Relationship Id="rId4" Type="http://schemas.openxmlformats.org/officeDocument/2006/relationships/slide" Target="slide6.xml"/><Relationship Id="rId9" Type="http://schemas.openxmlformats.org/officeDocument/2006/relationships/hyperlink" Target="https://ncwu.edu.c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 Target="slide6.xml"/><Relationship Id="rId7"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4.xml"/><Relationship Id="rId10" Type="http://schemas.openxmlformats.org/officeDocument/2006/relationships/image" Target="../media/image2.png"/><Relationship Id="rId4" Type="http://schemas.openxmlformats.org/officeDocument/2006/relationships/slide" Target="slide13.xml"/><Relationship Id="rId9" Type="http://schemas.openxmlformats.org/officeDocument/2006/relationships/hyperlink" Target="https://ncwu.edu.cn/" TargetMode="External"/></Relationships>
</file>

<file path=ppt/slides/_rels/slide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7.svg"/><Relationship Id="rId7" Type="http://schemas.openxmlformats.org/officeDocument/2006/relationships/slide" Target="slide13.xml"/><Relationship Id="rId12"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hyperlink" Target="https://ncwu.edu.cn/" TargetMode="External"/><Relationship Id="rId5" Type="http://schemas.openxmlformats.org/officeDocument/2006/relationships/slide" Target="slide4.xml"/><Relationship Id="rId10" Type="http://schemas.openxmlformats.org/officeDocument/2006/relationships/slide" Target="slide3.xml"/><Relationship Id="rId4" Type="http://schemas.openxmlformats.org/officeDocument/2006/relationships/slide" Target="slide11.xml"/><Relationship Id="rId9" Type="http://schemas.openxmlformats.org/officeDocument/2006/relationships/slide" Target="slide15.xml"/></Relationships>
</file>

<file path=ppt/slides/_rels/slide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8.png"/><Relationship Id="rId7" Type="http://schemas.openxmlformats.org/officeDocument/2006/relationships/slide" Target="slide13.xml"/><Relationship Id="rId12" Type="http://schemas.openxmlformats.org/officeDocument/2006/relationships/image" Target="../media/image2.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hyperlink" Target="https://ncwu.edu.cn/" TargetMode="External"/><Relationship Id="rId5" Type="http://schemas.openxmlformats.org/officeDocument/2006/relationships/slide" Target="slide4.xml"/><Relationship Id="rId10" Type="http://schemas.openxmlformats.org/officeDocument/2006/relationships/slide" Target="slide3.xml"/><Relationship Id="rId4" Type="http://schemas.openxmlformats.org/officeDocument/2006/relationships/image" Target="../media/image9.svg"/><Relationship Id="rId9" Type="http://schemas.openxmlformats.org/officeDocument/2006/relationships/slide" Target="slide15.xml"/></Relationships>
</file>

<file path=ppt/slides/_rels/slide8.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hyperlink" Target="https://ncwu.edu.cn/" TargetMode="External"/><Relationship Id="rId3" Type="http://schemas.openxmlformats.org/officeDocument/2006/relationships/image" Target="../media/image11.png"/><Relationship Id="rId7" Type="http://schemas.openxmlformats.org/officeDocument/2006/relationships/slide" Target="slide4.xml"/><Relationship Id="rId12" Type="http://schemas.openxmlformats.org/officeDocument/2006/relationships/slide" Target="slide3.xml"/><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slide" Target="slide15.xml"/><Relationship Id="rId5" Type="http://schemas.openxmlformats.org/officeDocument/2006/relationships/image" Target="../media/image13.jpeg"/><Relationship Id="rId10" Type="http://schemas.openxmlformats.org/officeDocument/2006/relationships/slide" Target="slide14.xml"/><Relationship Id="rId4" Type="http://schemas.openxmlformats.org/officeDocument/2006/relationships/image" Target="../media/image12.jpeg"/><Relationship Id="rId9" Type="http://schemas.openxmlformats.org/officeDocument/2006/relationships/slide" Target="slide13.xml"/><Relationship Id="rId1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image" Target="../media/image2.png"/><Relationship Id="rId3" Type="http://schemas.openxmlformats.org/officeDocument/2006/relationships/image" Target="../media/image16.svg"/><Relationship Id="rId7" Type="http://schemas.openxmlformats.org/officeDocument/2006/relationships/slide" Target="slide6.xml"/><Relationship Id="rId12" Type="http://schemas.openxmlformats.org/officeDocument/2006/relationships/hyperlink" Target="https://ncwu.edu.cn/"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3.xml"/><Relationship Id="rId5" Type="http://schemas.openxmlformats.org/officeDocument/2006/relationships/image" Target="../media/image17.png"/><Relationship Id="rId10" Type="http://schemas.openxmlformats.org/officeDocument/2006/relationships/slide" Target="slide15.xml"/><Relationship Id="rId4" Type="http://schemas.openxmlformats.org/officeDocument/2006/relationships/image" Target="../media/image11.png"/><Relationship Id="rId9"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6CB0545-CFFB-EA01-A890-524ABB1C9EF2}"/>
              </a:ext>
            </a:extLst>
          </p:cNvPr>
          <p:cNvSpPr/>
          <p:nvPr/>
        </p:nvSpPr>
        <p:spPr>
          <a:xfrm rot="16200000">
            <a:off x="6252965" y="-1681155"/>
            <a:ext cx="1800000" cy="10220310"/>
          </a:xfrm>
          <a:prstGeom prst="rect">
            <a:avLst/>
          </a:prstGeom>
          <a:solidFill>
            <a:srgbClr val="0B62B2"/>
          </a:solidFill>
          <a:ln>
            <a:solidFill>
              <a:srgbClr val="0B62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51C0A72A-070E-8EFC-DB23-84C68F6059E8}"/>
              </a:ext>
            </a:extLst>
          </p:cNvPr>
          <p:cNvSpPr/>
          <p:nvPr/>
        </p:nvSpPr>
        <p:spPr>
          <a:xfrm>
            <a:off x="-78432" y="-71115"/>
            <a:ext cx="2262775" cy="7000230"/>
          </a:xfrm>
          <a:prstGeom prst="rect">
            <a:avLst/>
          </a:prstGeom>
          <a:solidFill>
            <a:srgbClr val="0B62B2"/>
          </a:solidFill>
          <a:ln>
            <a:solidFill>
              <a:srgbClr val="0B62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6B8E8FD-EDAB-52C2-B51D-16B7BDED3B7B}"/>
              </a:ext>
            </a:extLst>
          </p:cNvPr>
          <p:cNvSpPr/>
          <p:nvPr/>
        </p:nvSpPr>
        <p:spPr>
          <a:xfrm>
            <a:off x="1289018" y="2529000"/>
            <a:ext cx="1800000" cy="180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FA01F2D-4F4D-5B1F-EB85-53ACA1A64C6A}"/>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145175" y="2393202"/>
            <a:ext cx="2069213" cy="2071592"/>
          </a:xfrm>
          <a:prstGeom prst="rect">
            <a:avLst/>
          </a:prstGeom>
        </p:spPr>
      </p:pic>
      <p:sp>
        <p:nvSpPr>
          <p:cNvPr id="8" name="文本框 7">
            <a:extLst>
              <a:ext uri="{FF2B5EF4-FFF2-40B4-BE49-F238E27FC236}">
                <a16:creationId xmlns:a16="http://schemas.microsoft.com/office/drawing/2014/main" id="{506ACE09-AEAA-ECB9-E9AF-328120E38C63}"/>
              </a:ext>
            </a:extLst>
          </p:cNvPr>
          <p:cNvSpPr txBox="1"/>
          <p:nvPr/>
        </p:nvSpPr>
        <p:spPr>
          <a:xfrm>
            <a:off x="3089017" y="2828834"/>
            <a:ext cx="9102983" cy="1200329"/>
          </a:xfrm>
          <a:prstGeom prst="rect">
            <a:avLst/>
          </a:prstGeom>
          <a:noFill/>
        </p:spPr>
        <p:txBody>
          <a:bodyPr wrap="square" rtlCol="0">
            <a:spAutoFit/>
          </a:bodyPr>
          <a:lstStyle/>
          <a:p>
            <a:pPr algn="ctr"/>
            <a:r>
              <a:rPr lang="zh-CN" altLang="en-US" sz="36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基于跨分辨率对比聚类视觉特征学习的</a:t>
            </a:r>
            <a:endParaRPr lang="en-US" altLang="zh-CN" sz="36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36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SAR</a:t>
            </a:r>
            <a:r>
              <a:rPr lang="zh-CN" altLang="en-US" sz="36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地物分类</a:t>
            </a:r>
            <a:endParaRPr lang="zh-CN" altLang="en-US" sz="3600" b="1" kern="100" dirty="0">
              <a:solidFill>
                <a:schemeClr val="bg1"/>
              </a:solidFill>
              <a:effectLst/>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9FB05315-9A3C-1BB0-6725-8FD448627C18}"/>
              </a:ext>
            </a:extLst>
          </p:cNvPr>
          <p:cNvSpPr/>
          <p:nvPr/>
        </p:nvSpPr>
        <p:spPr>
          <a:xfrm>
            <a:off x="3223624" y="5369667"/>
            <a:ext cx="2262776" cy="447473"/>
          </a:xfrm>
          <a:prstGeom prst="roundRect">
            <a:avLst/>
          </a:prstGeom>
          <a:solidFill>
            <a:srgbClr val="0B62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答辩人：高树林</a:t>
            </a:r>
          </a:p>
        </p:txBody>
      </p:sp>
      <p:sp>
        <p:nvSpPr>
          <p:cNvPr id="10" name="矩形: 圆角 9">
            <a:extLst>
              <a:ext uri="{FF2B5EF4-FFF2-40B4-BE49-F238E27FC236}">
                <a16:creationId xmlns:a16="http://schemas.microsoft.com/office/drawing/2014/main" id="{BB63079E-7714-8781-C0FE-BE3895BD2888}"/>
              </a:ext>
            </a:extLst>
          </p:cNvPr>
          <p:cNvSpPr/>
          <p:nvPr/>
        </p:nvSpPr>
        <p:spPr>
          <a:xfrm>
            <a:off x="6317020" y="5369665"/>
            <a:ext cx="2262776" cy="447473"/>
          </a:xfrm>
          <a:prstGeom prst="roundRect">
            <a:avLst/>
          </a:prstGeom>
          <a:solidFill>
            <a:srgbClr val="0B62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指导老师：</a:t>
            </a:r>
            <a:r>
              <a:rPr lang="en-US" altLang="zh-CN" b="1" dirty="0">
                <a:latin typeface="微软雅黑" panose="020B0503020204020204" pitchFamily="34" charset="-122"/>
                <a:ea typeface="微软雅黑" panose="020B0503020204020204" pitchFamily="34" charset="-122"/>
              </a:rPr>
              <a:t>XXX</a:t>
            </a:r>
            <a:endParaRPr lang="zh-CN" altLang="en-US" b="1"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DD836DC5-938F-8752-46B4-E691D8A7165F}"/>
              </a:ext>
            </a:extLst>
          </p:cNvPr>
          <p:cNvSpPr/>
          <p:nvPr/>
        </p:nvSpPr>
        <p:spPr>
          <a:xfrm>
            <a:off x="9465278" y="5369666"/>
            <a:ext cx="2412194" cy="447473"/>
          </a:xfrm>
          <a:prstGeom prst="roundRect">
            <a:avLst/>
          </a:prstGeom>
          <a:solidFill>
            <a:srgbClr val="0B62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答辩时间：</a:t>
            </a:r>
            <a:r>
              <a:rPr lang="en-US" altLang="zh-CN" b="1" dirty="0">
                <a:latin typeface="微软雅黑" panose="020B0503020204020204" pitchFamily="34" charset="-122"/>
                <a:ea typeface="微软雅黑" panose="020B0503020204020204" pitchFamily="34" charset="-122"/>
              </a:rPr>
              <a:t>2024.6.6</a:t>
            </a:r>
            <a:endParaRPr lang="zh-CN" altLang="en-US" b="1" dirty="0">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C5ACFA24-EA33-6F82-CB73-EEAB8C42D2F1}"/>
              </a:ext>
            </a:extLst>
          </p:cNvPr>
          <p:cNvGrpSpPr/>
          <p:nvPr/>
        </p:nvGrpSpPr>
        <p:grpSpPr>
          <a:xfrm>
            <a:off x="3089017" y="2347485"/>
            <a:ext cx="8983459" cy="91435"/>
            <a:chOff x="3089017" y="2347485"/>
            <a:chExt cx="8983459" cy="91435"/>
          </a:xfrm>
          <a:solidFill>
            <a:srgbClr val="2F5597"/>
          </a:solidFill>
        </p:grpSpPr>
        <p:cxnSp>
          <p:nvCxnSpPr>
            <p:cNvPr id="15" name="直接连接符 14">
              <a:extLst>
                <a:ext uri="{FF2B5EF4-FFF2-40B4-BE49-F238E27FC236}">
                  <a16:creationId xmlns:a16="http://schemas.microsoft.com/office/drawing/2014/main" id="{C27EE67D-F387-E96D-B7BC-484FAA1561FA}"/>
                </a:ext>
              </a:extLst>
            </p:cNvPr>
            <p:cNvCxnSpPr>
              <a:cxnSpLocks/>
            </p:cNvCxnSpPr>
            <p:nvPr/>
          </p:nvCxnSpPr>
          <p:spPr>
            <a:xfrm>
              <a:off x="3089017" y="2403364"/>
              <a:ext cx="3403223" cy="0"/>
            </a:xfrm>
            <a:prstGeom prst="line">
              <a:avLst/>
            </a:prstGeom>
            <a:grpFill/>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4A86A235-DD63-7CBD-1F89-AAB08E5F644B}"/>
                </a:ext>
              </a:extLst>
            </p:cNvPr>
            <p:cNvCxnSpPr>
              <a:cxnSpLocks/>
            </p:cNvCxnSpPr>
            <p:nvPr/>
          </p:nvCxnSpPr>
          <p:spPr>
            <a:xfrm>
              <a:off x="8371840" y="2393202"/>
              <a:ext cx="3700636" cy="2"/>
            </a:xfrm>
            <a:prstGeom prst="line">
              <a:avLst/>
            </a:prstGeom>
            <a:grpFill/>
          </p:spPr>
          <p:style>
            <a:lnRef idx="3">
              <a:schemeClr val="dk1"/>
            </a:lnRef>
            <a:fillRef idx="0">
              <a:schemeClr val="dk1"/>
            </a:fillRef>
            <a:effectRef idx="2">
              <a:schemeClr val="dk1"/>
            </a:effectRef>
            <a:fontRef idx="minor">
              <a:schemeClr val="tx1"/>
            </a:fontRef>
          </p:style>
        </p:cxnSp>
        <p:sp>
          <p:nvSpPr>
            <p:cNvPr id="23" name="菱形 22">
              <a:extLst>
                <a:ext uri="{FF2B5EF4-FFF2-40B4-BE49-F238E27FC236}">
                  <a16:creationId xmlns:a16="http://schemas.microsoft.com/office/drawing/2014/main" id="{5B785DE9-7568-E1BC-A012-DB8B02A6E222}"/>
                </a:ext>
              </a:extLst>
            </p:cNvPr>
            <p:cNvSpPr/>
            <p:nvPr/>
          </p:nvSpPr>
          <p:spPr>
            <a:xfrm>
              <a:off x="6701648" y="2347485"/>
              <a:ext cx="1493520" cy="91435"/>
            </a:xfrm>
            <a:prstGeom prst="diamon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5C1117C9-346D-44A6-A1CE-746E87003783}"/>
              </a:ext>
            </a:extLst>
          </p:cNvPr>
          <p:cNvGrpSpPr/>
          <p:nvPr/>
        </p:nvGrpSpPr>
        <p:grpSpPr>
          <a:xfrm>
            <a:off x="3069825" y="4408916"/>
            <a:ext cx="8983459" cy="91435"/>
            <a:chOff x="3089017" y="2347485"/>
            <a:chExt cx="8983459" cy="91435"/>
          </a:xfrm>
          <a:solidFill>
            <a:srgbClr val="2F5597"/>
          </a:solidFill>
        </p:grpSpPr>
        <p:cxnSp>
          <p:nvCxnSpPr>
            <p:cNvPr id="31" name="直接连接符 30">
              <a:extLst>
                <a:ext uri="{FF2B5EF4-FFF2-40B4-BE49-F238E27FC236}">
                  <a16:creationId xmlns:a16="http://schemas.microsoft.com/office/drawing/2014/main" id="{EE5F1A1C-011B-10B1-AE0C-90D87E09AB5F}"/>
                </a:ext>
              </a:extLst>
            </p:cNvPr>
            <p:cNvCxnSpPr>
              <a:cxnSpLocks/>
            </p:cNvCxnSpPr>
            <p:nvPr/>
          </p:nvCxnSpPr>
          <p:spPr>
            <a:xfrm>
              <a:off x="3089017" y="2403364"/>
              <a:ext cx="3403223" cy="0"/>
            </a:xfrm>
            <a:prstGeom prst="line">
              <a:avLst/>
            </a:prstGeom>
            <a:grpFill/>
          </p:spPr>
          <p:style>
            <a:lnRef idx="3">
              <a:schemeClr val="dk1"/>
            </a:lnRef>
            <a:fillRef idx="0">
              <a:schemeClr val="dk1"/>
            </a:fillRef>
            <a:effectRef idx="2">
              <a:schemeClr val="dk1"/>
            </a:effectRef>
            <a:fontRef idx="minor">
              <a:schemeClr val="tx1"/>
            </a:fontRef>
          </p:style>
        </p:cxnSp>
        <p:cxnSp>
          <p:nvCxnSpPr>
            <p:cNvPr id="32" name="直接连接符 31">
              <a:extLst>
                <a:ext uri="{FF2B5EF4-FFF2-40B4-BE49-F238E27FC236}">
                  <a16:creationId xmlns:a16="http://schemas.microsoft.com/office/drawing/2014/main" id="{73F54B15-F20F-4C17-5730-C4894C5FDB30}"/>
                </a:ext>
              </a:extLst>
            </p:cNvPr>
            <p:cNvCxnSpPr>
              <a:cxnSpLocks/>
            </p:cNvCxnSpPr>
            <p:nvPr/>
          </p:nvCxnSpPr>
          <p:spPr>
            <a:xfrm>
              <a:off x="8371840" y="2393202"/>
              <a:ext cx="3700636" cy="2"/>
            </a:xfrm>
            <a:prstGeom prst="line">
              <a:avLst/>
            </a:prstGeom>
            <a:grpFill/>
          </p:spPr>
          <p:style>
            <a:lnRef idx="3">
              <a:schemeClr val="dk1"/>
            </a:lnRef>
            <a:fillRef idx="0">
              <a:schemeClr val="dk1"/>
            </a:fillRef>
            <a:effectRef idx="2">
              <a:schemeClr val="dk1"/>
            </a:effectRef>
            <a:fontRef idx="minor">
              <a:schemeClr val="tx1"/>
            </a:fontRef>
          </p:style>
        </p:cxnSp>
        <p:sp>
          <p:nvSpPr>
            <p:cNvPr id="33" name="菱形 32">
              <a:extLst>
                <a:ext uri="{FF2B5EF4-FFF2-40B4-BE49-F238E27FC236}">
                  <a16:creationId xmlns:a16="http://schemas.microsoft.com/office/drawing/2014/main" id="{BF79202E-6B84-2DB0-A300-0C3CD4ACA3AA}"/>
                </a:ext>
              </a:extLst>
            </p:cNvPr>
            <p:cNvSpPr/>
            <p:nvPr/>
          </p:nvSpPr>
          <p:spPr>
            <a:xfrm>
              <a:off x="6701648" y="2347485"/>
              <a:ext cx="1493520" cy="91435"/>
            </a:xfrm>
            <a:prstGeom prst="diamon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Picture 2">
            <a:hlinkClick r:id="rId4"/>
            <a:extLst>
              <a:ext uri="{FF2B5EF4-FFF2-40B4-BE49-F238E27FC236}">
                <a16:creationId xmlns:a16="http://schemas.microsoft.com/office/drawing/2014/main" id="{86296F29-8966-AF50-2EE4-FCBCB15FC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630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01967C0-40FB-7E0D-8015-13A240CE4A98}"/>
              </a:ext>
            </a:extLst>
          </p:cNvPr>
          <p:cNvSpPr txBox="1"/>
          <p:nvPr/>
        </p:nvSpPr>
        <p:spPr>
          <a:xfrm>
            <a:off x="97379" y="1054803"/>
            <a:ext cx="349504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结果</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：消融实验结果</a:t>
            </a:r>
          </a:p>
        </p:txBody>
      </p:sp>
      <p:sp>
        <p:nvSpPr>
          <p:cNvPr id="13" name="文本框 12">
            <a:extLst>
              <a:ext uri="{FF2B5EF4-FFF2-40B4-BE49-F238E27FC236}">
                <a16:creationId xmlns:a16="http://schemas.microsoft.com/office/drawing/2014/main" id="{0B9564C0-7405-2C0D-87E8-E9B12A4F33A1}"/>
              </a:ext>
            </a:extLst>
          </p:cNvPr>
          <p:cNvSpPr txBox="1"/>
          <p:nvPr/>
        </p:nvSpPr>
        <p:spPr>
          <a:xfrm>
            <a:off x="3402000" y="5795164"/>
            <a:ext cx="6311168" cy="581057"/>
          </a:xfrm>
          <a:prstGeom prst="rect">
            <a:avLst/>
          </a:prstGeom>
          <a:noFill/>
        </p:spPr>
        <p:txBody>
          <a:bodyPr wrap="squar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传统数据增强方法不适用于SAR数据！！！</a:t>
            </a:r>
            <a:endParaRPr lang="en-US" altLang="zh-CN" sz="2400"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753FA55E-0BCC-95C7-5167-B63C2F50DD5E}"/>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4">
            <a:extLst>
              <a:ext uri="{FF2B5EF4-FFF2-40B4-BE49-F238E27FC236}">
                <a16:creationId xmlns:a16="http://schemas.microsoft.com/office/drawing/2014/main" id="{1016D565-F086-4FBB-44D5-D0A919A6798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29" name="矩形 28">
            <a:extLst>
              <a:ext uri="{FF2B5EF4-FFF2-40B4-BE49-F238E27FC236}">
                <a16:creationId xmlns:a16="http://schemas.microsoft.com/office/drawing/2014/main" id="{578C9A86-8F4F-3929-4EFA-982DE1D8A509}"/>
              </a:ext>
            </a:extLst>
          </p:cNvPr>
          <p:cNvSpPr/>
          <p:nvPr/>
        </p:nvSpPr>
        <p:spPr>
          <a:xfrm>
            <a:off x="3250354" y="-5580"/>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表格 29">
            <a:extLst>
              <a:ext uri="{FF2B5EF4-FFF2-40B4-BE49-F238E27FC236}">
                <a16:creationId xmlns:a16="http://schemas.microsoft.com/office/drawing/2014/main" id="{C6E27205-1D18-3ABE-E43D-9EC46DB52F85}"/>
              </a:ext>
            </a:extLst>
          </p:cNvPr>
          <p:cNvGraphicFramePr>
            <a:graphicFrameLocks noGrp="1"/>
          </p:cNvGraphicFramePr>
          <p:nvPr>
            <p:extLst>
              <p:ext uri="{D42A27DB-BD31-4B8C-83A1-F6EECF244321}">
                <p14:modId xmlns:p14="http://schemas.microsoft.com/office/powerpoint/2010/main" val="3007653262"/>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实验结果</a:t>
                      </a:r>
                      <a:endParaRPr lang="zh-CN" altLang="en-US" sz="16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40" name="页脚占位符 1">
            <a:extLst>
              <a:ext uri="{FF2B5EF4-FFF2-40B4-BE49-F238E27FC236}">
                <a16:creationId xmlns:a16="http://schemas.microsoft.com/office/drawing/2014/main" id="{851C2ECC-3D31-B871-1118-987A0D3DB917}"/>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graphicFrame>
        <p:nvGraphicFramePr>
          <p:cNvPr id="2" name="表格 1">
            <a:extLst>
              <a:ext uri="{FF2B5EF4-FFF2-40B4-BE49-F238E27FC236}">
                <a16:creationId xmlns:a16="http://schemas.microsoft.com/office/drawing/2014/main" id="{2FEE3871-CB5C-FEA5-0FD0-C62C9F6D6E03}"/>
              </a:ext>
            </a:extLst>
          </p:cNvPr>
          <p:cNvGraphicFramePr>
            <a:graphicFrameLocks noGrp="1"/>
          </p:cNvGraphicFramePr>
          <p:nvPr>
            <p:extLst>
              <p:ext uri="{D42A27DB-BD31-4B8C-83A1-F6EECF244321}">
                <p14:modId xmlns:p14="http://schemas.microsoft.com/office/powerpoint/2010/main" val="2344939590"/>
              </p:ext>
            </p:extLst>
          </p:nvPr>
        </p:nvGraphicFramePr>
        <p:xfrm>
          <a:off x="317524" y="2232503"/>
          <a:ext cx="11556951" cy="3363849"/>
        </p:xfrm>
        <a:graphic>
          <a:graphicData uri="http://schemas.openxmlformats.org/drawingml/2006/table">
            <a:tbl>
              <a:tblPr>
                <a:tableStyleId>{6E25E649-3F16-4E02-A733-19D2CDBF48F0}</a:tableStyleId>
              </a:tblPr>
              <a:tblGrid>
                <a:gridCol w="2373846">
                  <a:extLst>
                    <a:ext uri="{9D8B030D-6E8A-4147-A177-3AD203B41FA5}">
                      <a16:colId xmlns:a16="http://schemas.microsoft.com/office/drawing/2014/main" val="2193701771"/>
                    </a:ext>
                  </a:extLst>
                </a:gridCol>
                <a:gridCol w="1059938">
                  <a:extLst>
                    <a:ext uri="{9D8B030D-6E8A-4147-A177-3AD203B41FA5}">
                      <a16:colId xmlns:a16="http://schemas.microsoft.com/office/drawing/2014/main" val="3198372064"/>
                    </a:ext>
                  </a:extLst>
                </a:gridCol>
                <a:gridCol w="2162636">
                  <a:extLst>
                    <a:ext uri="{9D8B030D-6E8A-4147-A177-3AD203B41FA5}">
                      <a16:colId xmlns:a16="http://schemas.microsoft.com/office/drawing/2014/main" val="2380015022"/>
                    </a:ext>
                  </a:extLst>
                </a:gridCol>
                <a:gridCol w="1140276">
                  <a:extLst>
                    <a:ext uri="{9D8B030D-6E8A-4147-A177-3AD203B41FA5}">
                      <a16:colId xmlns:a16="http://schemas.microsoft.com/office/drawing/2014/main" val="3305843330"/>
                    </a:ext>
                  </a:extLst>
                </a:gridCol>
                <a:gridCol w="1265965">
                  <a:extLst>
                    <a:ext uri="{9D8B030D-6E8A-4147-A177-3AD203B41FA5}">
                      <a16:colId xmlns:a16="http://schemas.microsoft.com/office/drawing/2014/main" val="774254818"/>
                    </a:ext>
                  </a:extLst>
                </a:gridCol>
                <a:gridCol w="1170078">
                  <a:extLst>
                    <a:ext uri="{9D8B030D-6E8A-4147-A177-3AD203B41FA5}">
                      <a16:colId xmlns:a16="http://schemas.microsoft.com/office/drawing/2014/main" val="1164897852"/>
                    </a:ext>
                  </a:extLst>
                </a:gridCol>
                <a:gridCol w="1278922">
                  <a:extLst>
                    <a:ext uri="{9D8B030D-6E8A-4147-A177-3AD203B41FA5}">
                      <a16:colId xmlns:a16="http://schemas.microsoft.com/office/drawing/2014/main" val="1829636438"/>
                    </a:ext>
                  </a:extLst>
                </a:gridCol>
                <a:gridCol w="1105290">
                  <a:extLst>
                    <a:ext uri="{9D8B030D-6E8A-4147-A177-3AD203B41FA5}">
                      <a16:colId xmlns:a16="http://schemas.microsoft.com/office/drawing/2014/main" val="172144121"/>
                    </a:ext>
                  </a:extLst>
                </a:gridCol>
              </a:tblGrid>
              <a:tr h="304800">
                <a:tc rowSpan="2">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rPr>
                        <a:t>数据增强</a:t>
                      </a:r>
                    </a:p>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rPr>
                        <a:t>方式</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gridSpan="2">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rPr>
                        <a:t>下游任务指标</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5">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rPr>
                        <a:t>分割任务指标</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44524637"/>
                  </a:ext>
                </a:extLst>
              </a:tr>
              <a:tr h="304800">
                <a:tc vMerge="1">
                  <a:txBody>
                    <a:bodyPr/>
                    <a:lstStyle/>
                    <a:p>
                      <a:endParaRPr dirty="0"/>
                    </a:p>
                  </a:txBody>
                  <a:tcPr marL="68580" marR="68580"/>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ACC</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Weight-F1score</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PA</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MPA</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MIOU</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rPr>
                        <a:t>FWIOU</a:t>
                      </a:r>
                      <a:endParaRPr 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Kappa</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1552307"/>
                  </a:ext>
                </a:extLst>
              </a:tr>
              <a:tr h="308610">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rPr>
                        <a:t>无颜色变化</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0.850</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0.843</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0.818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0.482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0.405</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0.692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0.650</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84102581"/>
                  </a:ext>
                </a:extLst>
              </a:tr>
              <a:tr h="309430">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rPr>
                        <a:t>无随即反转</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0.843</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0.835</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R w="12700" cap="flat" cmpd="sng" algn="ctr">
                      <a:solidFill>
                        <a:schemeClr val="tx1"/>
                      </a:solidFill>
                      <a:prstDash val="solid"/>
                      <a:round/>
                      <a:headEnd type="none" w="med" len="med"/>
                      <a:tailEnd type="none" w="med" len="med"/>
                    </a:lnR>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0.808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L w="12700" cap="flat" cmpd="sng" algn="ctr">
                      <a:solidFill>
                        <a:schemeClr val="tx1"/>
                      </a:solidFill>
                      <a:prstDash val="solid"/>
                      <a:round/>
                      <a:headEnd type="none" w="med" len="med"/>
                      <a:tailEnd type="none" w="med" len="med"/>
                    </a:lnL>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0.562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0.383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0.675</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0623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2740850601"/>
                  </a:ext>
                </a:extLst>
              </a:tr>
              <a:tr h="298450">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rPr>
                        <a:t>无高斯噪声</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0.847</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0.840</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R w="12700" cap="flat" cmpd="sng" algn="ctr">
                      <a:solidFill>
                        <a:schemeClr val="tx1"/>
                      </a:solidFill>
                      <a:prstDash val="solid"/>
                      <a:round/>
                      <a:headEnd type="none" w="med" len="med"/>
                      <a:tailEnd type="none" w="med" len="med"/>
                    </a:lnR>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0.821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L w="12700" cap="flat" cmpd="sng" algn="ctr">
                      <a:solidFill>
                        <a:schemeClr val="tx1"/>
                      </a:solidFill>
                      <a:prstDash val="solid"/>
                      <a:round/>
                      <a:headEnd type="none" w="med" len="med"/>
                      <a:tailEnd type="none" w="med" len="med"/>
                    </a:lnL>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0.482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0.406</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0.695</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0.653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317401556"/>
                  </a:ext>
                </a:extLst>
              </a:tr>
              <a:tr h="298450">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rPr>
                        <a:t>无颜色失真</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0.857</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0.851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R w="12700" cap="flat" cmpd="sng" algn="ctr">
                      <a:solidFill>
                        <a:schemeClr val="tx1"/>
                      </a:solidFill>
                      <a:prstDash val="solid"/>
                      <a:round/>
                      <a:headEnd type="none" w="med" len="med"/>
                      <a:tailEnd type="none" w="med" len="med"/>
                    </a:lnR>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0.807</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L w="12700" cap="flat" cmpd="sng" algn="ctr">
                      <a:solidFill>
                        <a:schemeClr val="tx1"/>
                      </a:solidFill>
                      <a:prstDash val="solid"/>
                      <a:round/>
                      <a:headEnd type="none" w="med" len="med"/>
                      <a:tailEnd type="none" w="med" len="med"/>
                    </a:lnL>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0.458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0.380</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0.675</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0.623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1306599439"/>
                  </a:ext>
                </a:extLst>
              </a:tr>
              <a:tr h="304800">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rPr>
                        <a:t>无对比对</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0.756</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0.712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R w="12700" cap="flat" cmpd="sng" algn="ctr">
                      <a:solidFill>
                        <a:schemeClr val="tx1"/>
                      </a:solidFill>
                      <a:prstDash val="solid"/>
                      <a:round/>
                      <a:headEnd type="none" w="med" len="med"/>
                      <a:tailEnd type="none" w="med" len="med"/>
                    </a:lnR>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0.693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L w="12700" cap="flat" cmpd="sng" algn="ctr">
                      <a:solidFill>
                        <a:schemeClr val="tx1"/>
                      </a:solidFill>
                      <a:prstDash val="solid"/>
                      <a:round/>
                      <a:headEnd type="none" w="med" len="med"/>
                      <a:tailEnd type="none" w="med" len="med"/>
                    </a:lnL>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0.259</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0.199</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0.510</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0.313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495911571"/>
                  </a:ext>
                </a:extLst>
              </a:tr>
              <a:tr h="304800">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rPr>
                        <a:t>均使用</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0.842</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0.776</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R w="12700" cap="flat" cmpd="sng" algn="ctr">
                      <a:solidFill>
                        <a:schemeClr val="tx1"/>
                      </a:solidFill>
                      <a:prstDash val="solid"/>
                      <a:round/>
                      <a:headEnd type="none" w="med" len="med"/>
                      <a:tailEnd type="none" w="med" len="med"/>
                    </a:lnR>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0.806</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L w="12700" cap="flat" cmpd="sng" algn="ctr">
                      <a:solidFill>
                        <a:schemeClr val="tx1"/>
                      </a:solidFill>
                      <a:prstDash val="solid"/>
                      <a:round/>
                      <a:headEnd type="none" w="med" len="med"/>
                      <a:tailEnd type="none" w="med" len="med"/>
                    </a:lnL>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0.683</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0.556</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0.628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0.653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3389176026"/>
                  </a:ext>
                </a:extLst>
              </a:tr>
              <a:tr h="299085">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rPr>
                        <a:t>仅使用对比对</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0.901</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0.874</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lnR w="12700" cap="flat" cmpd="sng" algn="ctr">
                      <a:solidFill>
                        <a:schemeClr val="tx1"/>
                      </a:solidFill>
                      <a:prstDash val="solid"/>
                      <a:round/>
                      <a:headEnd type="none" w="med" len="med"/>
                      <a:tailEnd type="none" w="med" len="med"/>
                    </a:lnR>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0.860</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lnL w="12700" cap="flat" cmpd="sng" algn="ctr">
                      <a:solidFill>
                        <a:schemeClr val="tx1"/>
                      </a:solidFill>
                      <a:prstDash val="solid"/>
                      <a:round/>
                      <a:headEnd type="none" w="med" len="med"/>
                      <a:tailEnd type="none" w="med" len="med"/>
                    </a:lnL>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0.714</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0.620</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0.755</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0.735</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3006977355"/>
                  </a:ext>
                </a:extLst>
              </a:tr>
            </a:tbl>
          </a:graphicData>
        </a:graphic>
      </p:graphicFrame>
      <p:sp>
        <p:nvSpPr>
          <p:cNvPr id="5" name="文本框 4">
            <a:extLst>
              <a:ext uri="{FF2B5EF4-FFF2-40B4-BE49-F238E27FC236}">
                <a16:creationId xmlns:a16="http://schemas.microsoft.com/office/drawing/2014/main" id="{F1E2292A-D2E6-5092-BF26-CDC63CC7EB84}"/>
              </a:ext>
            </a:extLst>
          </p:cNvPr>
          <p:cNvSpPr txBox="1"/>
          <p:nvPr/>
        </p:nvSpPr>
        <p:spPr>
          <a:xfrm>
            <a:off x="4266424" y="1759280"/>
            <a:ext cx="3642666"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1m、粒度III预测、预训练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微调</a:t>
            </a:r>
            <a:endParaRPr lang="zh-CN" altLang="en-US" dirty="0"/>
          </a:p>
        </p:txBody>
      </p:sp>
      <p:sp>
        <p:nvSpPr>
          <p:cNvPr id="6" name="矩形 5">
            <a:extLst>
              <a:ext uri="{FF2B5EF4-FFF2-40B4-BE49-F238E27FC236}">
                <a16:creationId xmlns:a16="http://schemas.microsoft.com/office/drawing/2014/main" id="{592CC036-CDEA-A0D9-2381-D90417A90E54}"/>
              </a:ext>
            </a:extLst>
          </p:cNvPr>
          <p:cNvSpPr/>
          <p:nvPr/>
        </p:nvSpPr>
        <p:spPr>
          <a:xfrm>
            <a:off x="1027523" y="4929970"/>
            <a:ext cx="10737128" cy="245346"/>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hlinkClick r:id="rId2" action="ppaction://hlinksldjump"/>
            <a:extLst>
              <a:ext uri="{FF2B5EF4-FFF2-40B4-BE49-F238E27FC236}">
                <a16:creationId xmlns:a16="http://schemas.microsoft.com/office/drawing/2014/main" id="{42B5D42D-3610-95D3-58AE-7794AD1BB27C}"/>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3" action="ppaction://hlinksldjump"/>
            <a:extLst>
              <a:ext uri="{FF2B5EF4-FFF2-40B4-BE49-F238E27FC236}">
                <a16:creationId xmlns:a16="http://schemas.microsoft.com/office/drawing/2014/main" id="{6E8AAC62-B5E2-30DB-D15B-612C0DF0A3E5}"/>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hlinkClick r:id="rId4" action="ppaction://hlinksldjump"/>
            <a:extLst>
              <a:ext uri="{FF2B5EF4-FFF2-40B4-BE49-F238E27FC236}">
                <a16:creationId xmlns:a16="http://schemas.microsoft.com/office/drawing/2014/main" id="{A97ABA75-AD4B-7DEE-18BB-432E9E5CF147}"/>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rId5" action="ppaction://hlinksldjump"/>
            <a:extLst>
              <a:ext uri="{FF2B5EF4-FFF2-40B4-BE49-F238E27FC236}">
                <a16:creationId xmlns:a16="http://schemas.microsoft.com/office/drawing/2014/main" id="{C64852CE-7F34-A2C6-A830-C5E17CB68374}"/>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rId6" action="ppaction://hlinksldjump"/>
            <a:extLst>
              <a:ext uri="{FF2B5EF4-FFF2-40B4-BE49-F238E27FC236}">
                <a16:creationId xmlns:a16="http://schemas.microsoft.com/office/drawing/2014/main" id="{2AF2C1F1-DD1A-9623-5BB8-303AC8191149}"/>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7" action="ppaction://hlinksldjump"/>
            <a:extLst>
              <a:ext uri="{FF2B5EF4-FFF2-40B4-BE49-F238E27FC236}">
                <a16:creationId xmlns:a16="http://schemas.microsoft.com/office/drawing/2014/main" id="{C4CC2F40-7A80-2070-50E9-A51A6151D40D}"/>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a:hlinkClick r:id="rId8"/>
            <a:extLst>
              <a:ext uri="{FF2B5EF4-FFF2-40B4-BE49-F238E27FC236}">
                <a16:creationId xmlns:a16="http://schemas.microsoft.com/office/drawing/2014/main" id="{EA018380-6207-B76A-08A5-856B68832E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12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46206E4-088E-392D-29A9-D929917539E5}"/>
              </a:ext>
            </a:extLst>
          </p:cNvPr>
          <p:cNvSpPr txBox="1"/>
          <p:nvPr/>
        </p:nvSpPr>
        <p:spPr>
          <a:xfrm>
            <a:off x="97378" y="1054803"/>
            <a:ext cx="1068688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结果</a:t>
            </a:r>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：和</a:t>
            </a:r>
            <a:r>
              <a:rPr lang="en-US" altLang="zh-CN" b="1" dirty="0" err="1">
                <a:latin typeface="微软雅黑" panose="020B0503020204020204" pitchFamily="34" charset="-122"/>
                <a:ea typeface="微软雅黑" panose="020B0503020204020204" pitchFamily="34" charset="-122"/>
              </a:rPr>
              <a:t>Unet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deplabv3</a:t>
            </a:r>
            <a:r>
              <a:rPr lang="zh-CN" altLang="en-US" b="1" dirty="0">
                <a:latin typeface="微软雅黑" panose="020B0503020204020204" pitchFamily="34" charset="-122"/>
                <a:ea typeface="微软雅黑" panose="020B0503020204020204" pitchFamily="34" charset="-122"/>
              </a:rPr>
              <a:t>的比较结果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126*126</a:t>
            </a:r>
            <a:r>
              <a:rPr lang="zh-CN" altLang="en-US" b="1" dirty="0">
                <a:latin typeface="微软雅黑" panose="020B0503020204020204" pitchFamily="34" charset="-122"/>
                <a:ea typeface="微软雅黑" panose="020B0503020204020204" pitchFamily="34" charset="-122"/>
              </a:rPr>
              <a:t>尺寸图像上的推理）</a:t>
            </a:r>
          </a:p>
        </p:txBody>
      </p:sp>
      <p:sp>
        <p:nvSpPr>
          <p:cNvPr id="9" name="文本框 8">
            <a:extLst>
              <a:ext uri="{FF2B5EF4-FFF2-40B4-BE49-F238E27FC236}">
                <a16:creationId xmlns:a16="http://schemas.microsoft.com/office/drawing/2014/main" id="{77FC0026-A93D-5741-5B09-40018ECE471A}"/>
              </a:ext>
            </a:extLst>
          </p:cNvPr>
          <p:cNvSpPr txBox="1"/>
          <p:nvPr/>
        </p:nvSpPr>
        <p:spPr>
          <a:xfrm>
            <a:off x="5715604" y="4606839"/>
            <a:ext cx="5978723" cy="874407"/>
          </a:xfrm>
          <a:prstGeom prst="rect">
            <a:avLst/>
          </a:prstGeom>
          <a:noFill/>
        </p:spPr>
        <p:txBody>
          <a:bodyPr wrap="square">
            <a:spAutoFit/>
          </a:bodyPr>
          <a:lstStyle/>
          <a:p>
            <a:pPr marL="342900" indent="-342900">
              <a:lnSpc>
                <a:spcPct val="150000"/>
              </a:lnSpc>
              <a:buAutoNum type="arabicPeriod"/>
            </a:pPr>
            <a:r>
              <a:rPr lang="en-US" altLang="zh-CN" dirty="0">
                <a:latin typeface="微软雅黑" panose="020B0503020204020204" pitchFamily="34" charset="-122"/>
                <a:ea typeface="微软雅黑" panose="020B0503020204020204" pitchFamily="34" charset="-122"/>
              </a:rPr>
              <a:t>SWAV-</a:t>
            </a:r>
            <a:r>
              <a:rPr lang="en-US" altLang="zh-CN" dirty="0" err="1">
                <a:latin typeface="微软雅黑" panose="020B0503020204020204" pitchFamily="34" charset="-122"/>
                <a:ea typeface="微软雅黑" panose="020B0503020204020204" pitchFamily="34" charset="-122"/>
              </a:rPr>
              <a:t>ResSegNet</a:t>
            </a:r>
            <a:r>
              <a:rPr lang="zh-CN" altLang="en-US" dirty="0">
                <a:latin typeface="微软雅黑" panose="020B0503020204020204" pitchFamily="34" charset="-122"/>
                <a:ea typeface="微软雅黑" panose="020B0503020204020204" pitchFamily="34" charset="-122"/>
              </a:rPr>
              <a:t>模型在</a:t>
            </a:r>
            <a:r>
              <a:rPr lang="zh-CN" altLang="en-US" dirty="0">
                <a:solidFill>
                  <a:srgbClr val="FF0000"/>
                </a:solidFill>
                <a:latin typeface="微软雅黑" panose="020B0503020204020204" pitchFamily="34" charset="-122"/>
                <a:ea typeface="微软雅黑" panose="020B0503020204020204" pitchFamily="34" charset="-122"/>
              </a:rPr>
              <a:t>小地物</a:t>
            </a:r>
            <a:r>
              <a:rPr lang="zh-CN" altLang="en-US" dirty="0">
                <a:latin typeface="微软雅黑" panose="020B0503020204020204" pitchFamily="34" charset="-122"/>
                <a:ea typeface="微软雅黑" panose="020B0503020204020204" pitchFamily="34" charset="-122"/>
              </a:rPr>
              <a:t>识别上表现优异</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速度上</a:t>
            </a:r>
            <a:r>
              <a:rPr lang="en-US" altLang="zh-CN" dirty="0">
                <a:latin typeface="微软雅黑" panose="020B0503020204020204" pitchFamily="34" charset="-122"/>
                <a:ea typeface="微软雅黑" panose="020B0503020204020204" pitchFamily="34" charset="-122"/>
              </a:rPr>
              <a:t>SWAV-</a:t>
            </a:r>
            <a:r>
              <a:rPr lang="en-US" altLang="zh-CN" dirty="0" err="1">
                <a:latin typeface="微软雅黑" panose="020B0503020204020204" pitchFamily="34" charset="-122"/>
                <a:ea typeface="微软雅黑" panose="020B0503020204020204" pitchFamily="34" charset="-122"/>
              </a:rPr>
              <a:t>ResSegNet</a:t>
            </a:r>
            <a:r>
              <a:rPr lang="zh-CN" altLang="en-US" dirty="0">
                <a:latin typeface="微软雅黑" panose="020B0503020204020204" pitchFamily="34" charset="-122"/>
                <a:ea typeface="微软雅黑" panose="020B0503020204020204" pitchFamily="34" charset="-122"/>
              </a:rPr>
              <a:t>的性能最佳</a:t>
            </a:r>
            <a:endParaRPr lang="en-US" altLang="zh-CN"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3EE23A6F-56A8-F6EA-E5DF-D7DC0FA42CB4}"/>
              </a:ext>
            </a:extLst>
          </p:cNvPr>
          <p:cNvSpPr/>
          <p:nvPr/>
        </p:nvSpPr>
        <p:spPr>
          <a:xfrm rot="10800000">
            <a:off x="-60960" y="646950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4">
            <a:extLst>
              <a:ext uri="{FF2B5EF4-FFF2-40B4-BE49-F238E27FC236}">
                <a16:creationId xmlns:a16="http://schemas.microsoft.com/office/drawing/2014/main" id="{0B288DD8-29D6-AFDF-5BBF-C8A32650A7A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24" name="矩形 23">
            <a:extLst>
              <a:ext uri="{FF2B5EF4-FFF2-40B4-BE49-F238E27FC236}">
                <a16:creationId xmlns:a16="http://schemas.microsoft.com/office/drawing/2014/main" id="{0FD2944C-5471-30BA-4436-DBE19F8C5028}"/>
              </a:ext>
            </a:extLst>
          </p:cNvPr>
          <p:cNvSpPr/>
          <p:nvPr/>
        </p:nvSpPr>
        <p:spPr>
          <a:xfrm>
            <a:off x="3250354" y="-5580"/>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a:extLst>
              <a:ext uri="{FF2B5EF4-FFF2-40B4-BE49-F238E27FC236}">
                <a16:creationId xmlns:a16="http://schemas.microsoft.com/office/drawing/2014/main" id="{2DD7F022-D5C4-83F5-B674-E7266B41FD19}"/>
              </a:ext>
            </a:extLst>
          </p:cNvPr>
          <p:cNvGraphicFramePr>
            <a:graphicFrameLocks noGrp="1"/>
          </p:cNvGraphicFramePr>
          <p:nvPr>
            <p:extLst>
              <p:ext uri="{D42A27DB-BD31-4B8C-83A1-F6EECF244321}">
                <p14:modId xmlns:p14="http://schemas.microsoft.com/office/powerpoint/2010/main" val="3064937510"/>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实验结果</a:t>
                      </a:r>
                      <a:endParaRPr lang="zh-CN" altLang="en-US" sz="16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32" name="页脚占位符 1">
            <a:extLst>
              <a:ext uri="{FF2B5EF4-FFF2-40B4-BE49-F238E27FC236}">
                <a16:creationId xmlns:a16="http://schemas.microsoft.com/office/drawing/2014/main" id="{1E17B8EF-0A37-E18D-F40D-F6B8B8C6F045}"/>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graphicFrame>
        <p:nvGraphicFramePr>
          <p:cNvPr id="2" name="表格 1">
            <a:extLst>
              <a:ext uri="{FF2B5EF4-FFF2-40B4-BE49-F238E27FC236}">
                <a16:creationId xmlns:a16="http://schemas.microsoft.com/office/drawing/2014/main" id="{C35F6D0B-742F-40CE-8861-30E9425BD893}"/>
              </a:ext>
            </a:extLst>
          </p:cNvPr>
          <p:cNvGraphicFramePr>
            <a:graphicFrameLocks noGrp="1"/>
          </p:cNvGraphicFramePr>
          <p:nvPr>
            <p:extLst>
              <p:ext uri="{D42A27DB-BD31-4B8C-83A1-F6EECF244321}">
                <p14:modId xmlns:p14="http://schemas.microsoft.com/office/powerpoint/2010/main" val="2342902339"/>
              </p:ext>
            </p:extLst>
          </p:nvPr>
        </p:nvGraphicFramePr>
        <p:xfrm>
          <a:off x="1091864" y="1572697"/>
          <a:ext cx="10008271" cy="1868805"/>
        </p:xfrm>
        <a:graphic>
          <a:graphicData uri="http://schemas.openxmlformats.org/drawingml/2006/table">
            <a:tbl>
              <a:tblPr>
                <a:tableStyleId>{EB9631B5-78F2-41C9-869B-9F39066F8104}</a:tableStyleId>
              </a:tblPr>
              <a:tblGrid>
                <a:gridCol w="2824442">
                  <a:extLst>
                    <a:ext uri="{9D8B030D-6E8A-4147-A177-3AD203B41FA5}">
                      <a16:colId xmlns:a16="http://schemas.microsoft.com/office/drawing/2014/main" val="3373958700"/>
                    </a:ext>
                  </a:extLst>
                </a:gridCol>
                <a:gridCol w="999417">
                  <a:extLst>
                    <a:ext uri="{9D8B030D-6E8A-4147-A177-3AD203B41FA5}">
                      <a16:colId xmlns:a16="http://schemas.microsoft.com/office/drawing/2014/main" val="1116856178"/>
                    </a:ext>
                  </a:extLst>
                </a:gridCol>
                <a:gridCol w="998244">
                  <a:extLst>
                    <a:ext uri="{9D8B030D-6E8A-4147-A177-3AD203B41FA5}">
                      <a16:colId xmlns:a16="http://schemas.microsoft.com/office/drawing/2014/main" val="1874276088"/>
                    </a:ext>
                  </a:extLst>
                </a:gridCol>
                <a:gridCol w="999417">
                  <a:extLst>
                    <a:ext uri="{9D8B030D-6E8A-4147-A177-3AD203B41FA5}">
                      <a16:colId xmlns:a16="http://schemas.microsoft.com/office/drawing/2014/main" val="4144701269"/>
                    </a:ext>
                  </a:extLst>
                </a:gridCol>
                <a:gridCol w="1170881">
                  <a:extLst>
                    <a:ext uri="{9D8B030D-6E8A-4147-A177-3AD203B41FA5}">
                      <a16:colId xmlns:a16="http://schemas.microsoft.com/office/drawing/2014/main" val="2921658436"/>
                    </a:ext>
                  </a:extLst>
                </a:gridCol>
                <a:gridCol w="1159137">
                  <a:extLst>
                    <a:ext uri="{9D8B030D-6E8A-4147-A177-3AD203B41FA5}">
                      <a16:colId xmlns:a16="http://schemas.microsoft.com/office/drawing/2014/main" val="2064827006"/>
                    </a:ext>
                  </a:extLst>
                </a:gridCol>
                <a:gridCol w="1856733">
                  <a:extLst>
                    <a:ext uri="{9D8B030D-6E8A-4147-A177-3AD203B41FA5}">
                      <a16:colId xmlns:a16="http://schemas.microsoft.com/office/drawing/2014/main" val="2662746725"/>
                    </a:ext>
                  </a:extLst>
                </a:gridCol>
              </a:tblGrid>
              <a:tr h="0">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rPr>
                        <a:t>模型</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rPr>
                        <a:t>PA</a:t>
                      </a:r>
                      <a:endParaRPr 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rPr>
                        <a:t>MPA</a:t>
                      </a:r>
                      <a:endParaRPr 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rPr>
                        <a:t>MIOU</a:t>
                      </a:r>
                      <a:endParaRPr 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rPr>
                        <a:t>FWIOU</a:t>
                      </a:r>
                      <a:endParaRPr 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rPr>
                        <a:t>Kappa</a:t>
                      </a:r>
                      <a:endParaRPr 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rPr>
                        <a:t>推理效率 张</a:t>
                      </a:r>
                      <a:r>
                        <a:rPr lang="en-US" altLang="zh-CN" sz="1400" kern="1200" dirty="0">
                          <a:solidFill>
                            <a:schemeClr val="tx1"/>
                          </a:solidFill>
                          <a:latin typeface="微软雅黑" panose="020B0503020204020204" pitchFamily="34" charset="-122"/>
                          <a:ea typeface="微软雅黑" panose="020B0503020204020204" pitchFamily="34" charset="-122"/>
                        </a:rPr>
                        <a:t>/</a:t>
                      </a:r>
                      <a:r>
                        <a:rPr lang="en-US" sz="1400" kern="1200" dirty="0">
                          <a:solidFill>
                            <a:schemeClr val="tx1"/>
                          </a:solidFill>
                          <a:latin typeface="微软雅黑" panose="020B0503020204020204" pitchFamily="34" charset="-122"/>
                          <a:ea typeface="微软雅黑" panose="020B0503020204020204" pitchFamily="34" charset="-122"/>
                        </a:rPr>
                        <a:t>s</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172285"/>
                  </a:ext>
                </a:extLst>
              </a:tr>
              <a:tr h="0">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Resnet50+Deeplabv3</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0.559</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0.299</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0.188</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rPr>
                        <a:t>0.416</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0.303</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15.68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27108622"/>
                  </a:ext>
                </a:extLst>
              </a:tr>
              <a:tr h="0">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rPr>
                        <a:t>Restnet50+Unet</a:t>
                      </a:r>
                      <a:endParaRPr 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0.593</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0.248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0.162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0.443</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0.283</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23.74</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4194256485"/>
                  </a:ext>
                </a:extLst>
              </a:tr>
              <a:tr h="0">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rPr>
                        <a:t>SWAV-ResSegNet</a:t>
                      </a:r>
                      <a:endParaRPr 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0.791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0.616</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0.498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0.663</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0.627</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28.00</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629060073"/>
                  </a:ext>
                </a:extLst>
              </a:tr>
              <a:tr h="0">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rPr>
                        <a:t>CRF+SWAV-ResSegNet</a:t>
                      </a:r>
                      <a:endParaRPr 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0.795</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0.674</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0.540</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0.670</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rgbClr val="FF0000"/>
                          </a:solidFill>
                          <a:latin typeface="微软雅黑" panose="020B0503020204020204" pitchFamily="34" charset="-122"/>
                          <a:ea typeface="微软雅黑" panose="020B0503020204020204" pitchFamily="34" charset="-122"/>
                        </a:rPr>
                        <a:t>0.631</a:t>
                      </a:r>
                      <a:endParaRPr lang="zh-CN" altLang="en-US" sz="1400"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rPr>
                        <a:t>24.53</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3004173326"/>
                  </a:ext>
                </a:extLst>
              </a:tr>
            </a:tbl>
          </a:graphicData>
        </a:graphic>
      </p:graphicFrame>
      <p:pic>
        <p:nvPicPr>
          <p:cNvPr id="5" name="图片 4">
            <a:extLst>
              <a:ext uri="{FF2B5EF4-FFF2-40B4-BE49-F238E27FC236}">
                <a16:creationId xmlns:a16="http://schemas.microsoft.com/office/drawing/2014/main" id="{85EF01A0-A4B1-026E-4409-161CC49140D5}"/>
              </a:ext>
            </a:extLst>
          </p:cNvPr>
          <p:cNvPicPr>
            <a:picLocks noChangeAspect="1"/>
          </p:cNvPicPr>
          <p:nvPr/>
        </p:nvPicPr>
        <p:blipFill>
          <a:blip r:embed="rId2"/>
          <a:stretch>
            <a:fillRect/>
          </a:stretch>
        </p:blipFill>
        <p:spPr>
          <a:xfrm>
            <a:off x="702569" y="3779094"/>
            <a:ext cx="4474722" cy="2684833"/>
          </a:xfrm>
          <a:prstGeom prst="rect">
            <a:avLst/>
          </a:prstGeom>
        </p:spPr>
      </p:pic>
      <p:sp>
        <p:nvSpPr>
          <p:cNvPr id="4" name="矩形 3">
            <a:hlinkClick r:id="rId3" action="ppaction://hlinksldjump"/>
            <a:extLst>
              <a:ext uri="{FF2B5EF4-FFF2-40B4-BE49-F238E27FC236}">
                <a16:creationId xmlns:a16="http://schemas.microsoft.com/office/drawing/2014/main" id="{797DDAA3-2067-C4FE-EA92-9D5DCC4B7ABD}"/>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hlinkClick r:id="rId4" action="ppaction://hlinksldjump"/>
            <a:extLst>
              <a:ext uri="{FF2B5EF4-FFF2-40B4-BE49-F238E27FC236}">
                <a16:creationId xmlns:a16="http://schemas.microsoft.com/office/drawing/2014/main" id="{02D90E8E-A377-E505-6D45-577A826993DC}"/>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5" action="ppaction://hlinksldjump"/>
            <a:extLst>
              <a:ext uri="{FF2B5EF4-FFF2-40B4-BE49-F238E27FC236}">
                <a16:creationId xmlns:a16="http://schemas.microsoft.com/office/drawing/2014/main" id="{EFE71EEE-441F-B368-9000-05F0357DAF1F}"/>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hlinkClick r:id="rId6" action="ppaction://hlinksldjump"/>
            <a:extLst>
              <a:ext uri="{FF2B5EF4-FFF2-40B4-BE49-F238E27FC236}">
                <a16:creationId xmlns:a16="http://schemas.microsoft.com/office/drawing/2014/main" id="{04277452-118D-D0A9-AEC6-98B64D182543}"/>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rId7" action="ppaction://hlinksldjump"/>
            <a:extLst>
              <a:ext uri="{FF2B5EF4-FFF2-40B4-BE49-F238E27FC236}">
                <a16:creationId xmlns:a16="http://schemas.microsoft.com/office/drawing/2014/main" id="{D0816CF0-7D5F-CF9D-94F7-7A5EF61A271D}"/>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8" action="ppaction://hlinksldjump"/>
            <a:extLst>
              <a:ext uri="{FF2B5EF4-FFF2-40B4-BE49-F238E27FC236}">
                <a16:creationId xmlns:a16="http://schemas.microsoft.com/office/drawing/2014/main" id="{4E8E8A66-C047-E562-CDF0-76DBDE8994A7}"/>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a:hlinkClick r:id="rId9"/>
            <a:extLst>
              <a:ext uri="{FF2B5EF4-FFF2-40B4-BE49-F238E27FC236}">
                <a16:creationId xmlns:a16="http://schemas.microsoft.com/office/drawing/2014/main" id="{8221A9E1-F0CD-DF3D-51D7-2E174C27F7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27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46206E4-088E-392D-29A9-D929917539E5}"/>
              </a:ext>
            </a:extLst>
          </p:cNvPr>
          <p:cNvSpPr txBox="1"/>
          <p:nvPr/>
        </p:nvSpPr>
        <p:spPr>
          <a:xfrm>
            <a:off x="97379" y="1054803"/>
            <a:ext cx="515112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结果</a:t>
            </a: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：下游任务为分割任务的实验结果</a:t>
            </a:r>
          </a:p>
        </p:txBody>
      </p:sp>
      <p:pic>
        <p:nvPicPr>
          <p:cNvPr id="11" name="图形 10">
            <a:extLst>
              <a:ext uri="{FF2B5EF4-FFF2-40B4-BE49-F238E27FC236}">
                <a16:creationId xmlns:a16="http://schemas.microsoft.com/office/drawing/2014/main" id="{F912C97B-6A56-B2AA-0C84-42F681F63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245" y="1592666"/>
            <a:ext cx="4866640" cy="2919984"/>
          </a:xfrm>
          <a:prstGeom prst="rect">
            <a:avLst/>
          </a:prstGeom>
        </p:spPr>
      </p:pic>
      <p:sp>
        <p:nvSpPr>
          <p:cNvPr id="8" name="文本框 7">
            <a:extLst>
              <a:ext uri="{FF2B5EF4-FFF2-40B4-BE49-F238E27FC236}">
                <a16:creationId xmlns:a16="http://schemas.microsoft.com/office/drawing/2014/main" id="{D3141B17-FC02-0AD3-6271-24B7C7DB733F}"/>
              </a:ext>
            </a:extLst>
          </p:cNvPr>
          <p:cNvSpPr txBox="1"/>
          <p:nvPr/>
        </p:nvSpPr>
        <p:spPr>
          <a:xfrm>
            <a:off x="-26552" y="4671932"/>
            <a:ext cx="13077534" cy="458908"/>
          </a:xfrm>
          <a:prstGeom prst="rect">
            <a:avLst/>
          </a:prstGeom>
          <a:noFill/>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结论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SWRU-Net</a:t>
            </a:r>
            <a:r>
              <a:rPr lang="zh-CN" altLang="en-US" dirty="0">
                <a:latin typeface="微软雅黑" panose="020B0503020204020204" pitchFamily="34" charset="-122"/>
                <a:ea typeface="微软雅黑" panose="020B0503020204020204" pitchFamily="34" charset="-122"/>
              </a:rPr>
              <a:t>在</a:t>
            </a:r>
            <a:r>
              <a:rPr lang="zh-CN" altLang="en-US" dirty="0">
                <a:solidFill>
                  <a:srgbClr val="FF0000"/>
                </a:solidFill>
                <a:latin typeface="微软雅黑" panose="020B0503020204020204" pitchFamily="34" charset="-122"/>
                <a:ea typeface="微软雅黑" panose="020B0503020204020204" pitchFamily="34" charset="-122"/>
              </a:rPr>
              <a:t>少量训练数据</a:t>
            </a:r>
            <a:r>
              <a:rPr lang="zh-CN" altLang="en-US" dirty="0">
                <a:latin typeface="微软雅黑" panose="020B0503020204020204" pitchFamily="34" charset="-122"/>
                <a:ea typeface="微软雅黑" panose="020B0503020204020204" pitchFamily="34" charset="-122"/>
              </a:rPr>
              <a:t>下表现优于</a:t>
            </a:r>
            <a:r>
              <a:rPr lang="en-US" altLang="zh-CN" dirty="0">
                <a:latin typeface="微软雅黑" panose="020B0503020204020204" pitchFamily="34" charset="-122"/>
                <a:ea typeface="微软雅黑" panose="020B0503020204020204" pitchFamily="34" charset="-122"/>
              </a:rPr>
              <a:t>Unet+Resnet50</a:t>
            </a:r>
            <a:r>
              <a:rPr lang="zh-CN" altLang="en-US" dirty="0">
                <a:latin typeface="微软雅黑" panose="020B0503020204020204" pitchFamily="34" charset="-122"/>
                <a:ea typeface="微软雅黑" panose="020B0503020204020204" pitchFamily="34" charset="-122"/>
              </a:rPr>
              <a:t>，当训练数据不断增加，指标甚至会超过</a:t>
            </a:r>
            <a:r>
              <a:rPr lang="en-US" altLang="zh-CN" dirty="0">
                <a:latin typeface="微软雅黑" panose="020B0503020204020204" pitchFamily="34" charset="-122"/>
                <a:ea typeface="微软雅黑" panose="020B0503020204020204" pitchFamily="34" charset="-122"/>
              </a:rPr>
              <a:t>Unet+Resnet50</a:t>
            </a:r>
            <a:endParaRPr lang="zh-CN" altLang="en-US" dirty="0">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51646879-22EC-B90C-E903-C9B004014CBF}"/>
              </a:ext>
            </a:extLst>
          </p:cNvPr>
          <p:cNvCxnSpPr/>
          <p:nvPr/>
        </p:nvCxnSpPr>
        <p:spPr>
          <a:xfrm flipH="1">
            <a:off x="1937099" y="3454385"/>
            <a:ext cx="3070339"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22" name="图片 21">
            <a:extLst>
              <a:ext uri="{FF2B5EF4-FFF2-40B4-BE49-F238E27FC236}">
                <a16:creationId xmlns:a16="http://schemas.microsoft.com/office/drawing/2014/main" id="{8EEF52AF-819B-C7CA-AF43-4CF82C249AE5}"/>
              </a:ext>
            </a:extLst>
          </p:cNvPr>
          <p:cNvPicPr>
            <a:picLocks noChangeAspect="1"/>
          </p:cNvPicPr>
          <p:nvPr/>
        </p:nvPicPr>
        <p:blipFill rotWithShape="1">
          <a:blip r:embed="rId4"/>
          <a:srcRect l="3236" r="3425"/>
          <a:stretch/>
        </p:blipFill>
        <p:spPr>
          <a:xfrm>
            <a:off x="5477164" y="1905375"/>
            <a:ext cx="6595312" cy="1726200"/>
          </a:xfrm>
          <a:prstGeom prst="rect">
            <a:avLst/>
          </a:prstGeom>
        </p:spPr>
      </p:pic>
      <p:sp>
        <p:nvSpPr>
          <p:cNvPr id="24" name="图文框 23">
            <a:extLst>
              <a:ext uri="{FF2B5EF4-FFF2-40B4-BE49-F238E27FC236}">
                <a16:creationId xmlns:a16="http://schemas.microsoft.com/office/drawing/2014/main" id="{81C57F3F-21DB-32EF-7D76-48B186049C56}"/>
              </a:ext>
            </a:extLst>
          </p:cNvPr>
          <p:cNvSpPr/>
          <p:nvPr/>
        </p:nvSpPr>
        <p:spPr>
          <a:xfrm>
            <a:off x="8115399" y="2245905"/>
            <a:ext cx="591721" cy="1291239"/>
          </a:xfrm>
          <a:prstGeom prst="fram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矩形 26">
            <a:extLst>
              <a:ext uri="{FF2B5EF4-FFF2-40B4-BE49-F238E27FC236}">
                <a16:creationId xmlns:a16="http://schemas.microsoft.com/office/drawing/2014/main" id="{F2A25CE8-75C9-E04D-2FF4-A360770B91D9}"/>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4">
            <a:extLst>
              <a:ext uri="{FF2B5EF4-FFF2-40B4-BE49-F238E27FC236}">
                <a16:creationId xmlns:a16="http://schemas.microsoft.com/office/drawing/2014/main" id="{EBD32DAA-763C-FCE2-EBE4-AD7F2074675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29" name="矩形 28">
            <a:extLst>
              <a:ext uri="{FF2B5EF4-FFF2-40B4-BE49-F238E27FC236}">
                <a16:creationId xmlns:a16="http://schemas.microsoft.com/office/drawing/2014/main" id="{B13FA937-5278-F782-03B3-449F8B5C2792}"/>
              </a:ext>
            </a:extLst>
          </p:cNvPr>
          <p:cNvSpPr/>
          <p:nvPr/>
        </p:nvSpPr>
        <p:spPr>
          <a:xfrm>
            <a:off x="3250354" y="-5580"/>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表格 29">
            <a:extLst>
              <a:ext uri="{FF2B5EF4-FFF2-40B4-BE49-F238E27FC236}">
                <a16:creationId xmlns:a16="http://schemas.microsoft.com/office/drawing/2014/main" id="{CB2555B2-4ABA-8454-5441-1124A276D957}"/>
              </a:ext>
            </a:extLst>
          </p:cNvPr>
          <p:cNvGraphicFramePr>
            <a:graphicFrameLocks noGrp="1"/>
          </p:cNvGraphicFramePr>
          <p:nvPr>
            <p:extLst>
              <p:ext uri="{D42A27DB-BD31-4B8C-83A1-F6EECF244321}">
                <p14:modId xmlns:p14="http://schemas.microsoft.com/office/powerpoint/2010/main" val="897297166"/>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实验结果</a:t>
                      </a:r>
                      <a:endParaRPr lang="zh-CN" altLang="en-US" sz="16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cxnSp>
        <p:nvCxnSpPr>
          <p:cNvPr id="36" name="直接连接符 35">
            <a:extLst>
              <a:ext uri="{FF2B5EF4-FFF2-40B4-BE49-F238E27FC236}">
                <a16:creationId xmlns:a16="http://schemas.microsoft.com/office/drawing/2014/main" id="{0A5A0B81-895C-7C99-D62A-60DD4BEEABB6}"/>
              </a:ext>
            </a:extLst>
          </p:cNvPr>
          <p:cNvCxnSpPr/>
          <p:nvPr/>
        </p:nvCxnSpPr>
        <p:spPr>
          <a:xfrm flipH="1">
            <a:off x="1937099" y="2018131"/>
            <a:ext cx="3070339"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38" name="文本框 37">
            <a:extLst>
              <a:ext uri="{FF2B5EF4-FFF2-40B4-BE49-F238E27FC236}">
                <a16:creationId xmlns:a16="http://schemas.microsoft.com/office/drawing/2014/main" id="{F026E9CF-FB96-3FE1-F582-9E956165E1F5}"/>
              </a:ext>
            </a:extLst>
          </p:cNvPr>
          <p:cNvSpPr txBox="1"/>
          <p:nvPr/>
        </p:nvSpPr>
        <p:spPr>
          <a:xfrm>
            <a:off x="0" y="5365421"/>
            <a:ext cx="11780585" cy="879664"/>
          </a:xfrm>
          <a:prstGeom prst="rect">
            <a:avLst/>
          </a:prstGeom>
          <a:noFill/>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讨论</a:t>
            </a:r>
            <a:r>
              <a:rPr lang="zh-CN" altLang="en-US" dirty="0">
                <a:latin typeface="微软雅黑" panose="020B0503020204020204" pitchFamily="34" charset="-122"/>
                <a:ea typeface="微软雅黑" panose="020B0503020204020204" pitchFamily="34" charset="-122"/>
              </a:rPr>
              <a:t>：自监督对</a:t>
            </a:r>
            <a:r>
              <a:rPr lang="zh-CN" altLang="en-US" dirty="0">
                <a:solidFill>
                  <a:srgbClr val="FF0000"/>
                </a:solidFill>
                <a:latin typeface="微软雅黑" panose="020B0503020204020204" pitchFamily="34" charset="-122"/>
                <a:ea typeface="微软雅黑" panose="020B0503020204020204" pitchFamily="34" charset="-122"/>
              </a:rPr>
              <a:t>未标注</a:t>
            </a:r>
            <a:r>
              <a:rPr lang="zh-CN" altLang="en-US" dirty="0">
                <a:latin typeface="微软雅黑" panose="020B0503020204020204" pitchFamily="34" charset="-122"/>
                <a:ea typeface="微软雅黑" panose="020B0503020204020204" pitchFamily="34" charset="-122"/>
              </a:rPr>
              <a:t>数据利用更加充分。随着数据量的增加，其性能进一步提升，显示了自监督学习在处理有限标注数据时的巨大潜力和广泛应用前景。未来可以探究其在注意力机制以及和大模型结合，以进一步提升性能。</a:t>
            </a:r>
            <a:endParaRPr lang="zh-CN" altLang="en-US" dirty="0"/>
          </a:p>
        </p:txBody>
      </p:sp>
      <p:sp>
        <p:nvSpPr>
          <p:cNvPr id="39" name="页脚占位符 1">
            <a:extLst>
              <a:ext uri="{FF2B5EF4-FFF2-40B4-BE49-F238E27FC236}">
                <a16:creationId xmlns:a16="http://schemas.microsoft.com/office/drawing/2014/main" id="{94C08736-AFB2-69E2-BD9D-411186A208E6}"/>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sp>
        <p:nvSpPr>
          <p:cNvPr id="2" name="矩形 1">
            <a:hlinkClick r:id="rId5" action="ppaction://hlinksldjump"/>
            <a:extLst>
              <a:ext uri="{FF2B5EF4-FFF2-40B4-BE49-F238E27FC236}">
                <a16:creationId xmlns:a16="http://schemas.microsoft.com/office/drawing/2014/main" id="{4D96BED1-6709-C914-CB9D-5EED6A64D8AD}"/>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hlinkClick r:id="rId6" action="ppaction://hlinksldjump"/>
            <a:extLst>
              <a:ext uri="{FF2B5EF4-FFF2-40B4-BE49-F238E27FC236}">
                <a16:creationId xmlns:a16="http://schemas.microsoft.com/office/drawing/2014/main" id="{444CEB1D-0DD2-F711-9317-B6270AFF8237}"/>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hlinkClick r:id="rId7" action="ppaction://hlinksldjump"/>
            <a:extLst>
              <a:ext uri="{FF2B5EF4-FFF2-40B4-BE49-F238E27FC236}">
                <a16:creationId xmlns:a16="http://schemas.microsoft.com/office/drawing/2014/main" id="{2F27A3B9-F90E-D00C-D649-2F38BB095E75}"/>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hlinkClick r:id="rId8" action="ppaction://hlinksldjump"/>
            <a:extLst>
              <a:ext uri="{FF2B5EF4-FFF2-40B4-BE49-F238E27FC236}">
                <a16:creationId xmlns:a16="http://schemas.microsoft.com/office/drawing/2014/main" id="{1D01EA33-2E60-51D0-76A1-D610990043A0}"/>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9" action="ppaction://hlinksldjump"/>
            <a:extLst>
              <a:ext uri="{FF2B5EF4-FFF2-40B4-BE49-F238E27FC236}">
                <a16:creationId xmlns:a16="http://schemas.microsoft.com/office/drawing/2014/main" id="{EF30A304-C576-062E-66BB-D9C7F1314DBB}"/>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rId10" action="ppaction://hlinksldjump"/>
            <a:extLst>
              <a:ext uri="{FF2B5EF4-FFF2-40B4-BE49-F238E27FC236}">
                <a16:creationId xmlns:a16="http://schemas.microsoft.com/office/drawing/2014/main" id="{D7B81F63-4DE2-59EC-0BFD-3B03ED96BA24}"/>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a:hlinkClick r:id="rId11"/>
            <a:extLst>
              <a:ext uri="{FF2B5EF4-FFF2-40B4-BE49-F238E27FC236}">
                <a16:creationId xmlns:a16="http://schemas.microsoft.com/office/drawing/2014/main" id="{1A1F7728-B966-A820-735B-B6C3532FBC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9192CDE3-5B00-2BA0-DE62-7B35269679BB}"/>
              </a:ext>
            </a:extLst>
          </p:cNvPr>
          <p:cNvSpPr txBox="1"/>
          <p:nvPr/>
        </p:nvSpPr>
        <p:spPr>
          <a:xfrm>
            <a:off x="1760861" y="2585290"/>
            <a:ext cx="2313966" cy="523220"/>
          </a:xfrm>
          <a:prstGeom prst="rect">
            <a:avLst/>
          </a:prstGeom>
          <a:noFill/>
        </p:spPr>
        <p:txBody>
          <a:bodyPr wrap="square">
            <a:spAutoFit/>
          </a:bodyPr>
          <a:lstStyle/>
          <a:p>
            <a:r>
              <a:rPr lang="en-US" altLang="zh-CN" sz="2800" b="1" dirty="0">
                <a:latin typeface="微软雅黑" panose="020B0503020204020204" pitchFamily="34" charset="-122"/>
                <a:ea typeface="微软雅黑" panose="020B0503020204020204" pitchFamily="34" charset="-122"/>
              </a:rPr>
              <a:t>SWRU-Net</a:t>
            </a:r>
            <a:endParaRPr lang="zh-CN" altLang="en-US" sz="2800" b="1" dirty="0"/>
          </a:p>
        </p:txBody>
      </p:sp>
    </p:spTree>
    <p:extLst>
      <p:ext uri="{BB962C8B-B14F-4D97-AF65-F5344CB8AC3E}">
        <p14:creationId xmlns:p14="http://schemas.microsoft.com/office/powerpoint/2010/main" val="212918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D0820B2-7CF3-AD90-C2BF-AA1A8E05B865}"/>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4">
            <a:extLst>
              <a:ext uri="{FF2B5EF4-FFF2-40B4-BE49-F238E27FC236}">
                <a16:creationId xmlns:a16="http://schemas.microsoft.com/office/drawing/2014/main" id="{829D363C-9293-37B2-F529-BBB8FBDC72B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32" name="矩形 31">
            <a:extLst>
              <a:ext uri="{FF2B5EF4-FFF2-40B4-BE49-F238E27FC236}">
                <a16:creationId xmlns:a16="http://schemas.microsoft.com/office/drawing/2014/main" id="{A4203242-D437-22F5-A720-45E1176760DE}"/>
              </a:ext>
            </a:extLst>
          </p:cNvPr>
          <p:cNvSpPr/>
          <p:nvPr/>
        </p:nvSpPr>
        <p:spPr>
          <a:xfrm>
            <a:off x="4891652" y="0"/>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4" name="表格 23">
            <a:extLst>
              <a:ext uri="{FF2B5EF4-FFF2-40B4-BE49-F238E27FC236}">
                <a16:creationId xmlns:a16="http://schemas.microsoft.com/office/drawing/2014/main" id="{CA735341-BD55-ABE1-A118-6CC67B5E78A6}"/>
              </a:ext>
            </a:extLst>
          </p:cNvPr>
          <p:cNvGraphicFramePr>
            <a:graphicFrameLocks noGrp="1"/>
          </p:cNvGraphicFramePr>
          <p:nvPr>
            <p:extLst>
              <p:ext uri="{D42A27DB-BD31-4B8C-83A1-F6EECF244321}">
                <p14:modId xmlns:p14="http://schemas.microsoft.com/office/powerpoint/2010/main" val="3546195802"/>
              </p:ext>
            </p:extLst>
          </p:nvPr>
        </p:nvGraphicFramePr>
        <p:xfrm>
          <a:off x="5301"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系统演示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33" name="页脚占位符 1">
            <a:extLst>
              <a:ext uri="{FF2B5EF4-FFF2-40B4-BE49-F238E27FC236}">
                <a16:creationId xmlns:a16="http://schemas.microsoft.com/office/drawing/2014/main" id="{D9465241-CC7D-A41F-C48A-53F23C2116FE}"/>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pic>
        <p:nvPicPr>
          <p:cNvPr id="4" name="图片 3">
            <a:extLst>
              <a:ext uri="{FF2B5EF4-FFF2-40B4-BE49-F238E27FC236}">
                <a16:creationId xmlns:a16="http://schemas.microsoft.com/office/drawing/2014/main" id="{596D3D76-9D99-FEF4-4CE1-2E960610C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3272" y="3819410"/>
            <a:ext cx="2169368" cy="2169368"/>
          </a:xfrm>
          <a:prstGeom prst="rect">
            <a:avLst/>
          </a:prstGeom>
        </p:spPr>
      </p:pic>
      <p:pic>
        <p:nvPicPr>
          <p:cNvPr id="6" name="图片 5">
            <a:extLst>
              <a:ext uri="{FF2B5EF4-FFF2-40B4-BE49-F238E27FC236}">
                <a16:creationId xmlns:a16="http://schemas.microsoft.com/office/drawing/2014/main" id="{926D54C7-783F-9A9F-5E98-3E66707D7360}"/>
              </a:ext>
            </a:extLst>
          </p:cNvPr>
          <p:cNvPicPr>
            <a:picLocks noChangeAspect="1"/>
          </p:cNvPicPr>
          <p:nvPr/>
        </p:nvPicPr>
        <p:blipFill rotWithShape="1">
          <a:blip r:embed="rId3">
            <a:extLst>
              <a:ext uri="{28A0092B-C50C-407E-A947-70E740481C1C}">
                <a14:useLocalDpi xmlns:a14="http://schemas.microsoft.com/office/drawing/2010/main" val="0"/>
              </a:ext>
            </a:extLst>
          </a:blip>
          <a:srcRect l="15326" t="64374" r="14380" b="3766"/>
          <a:stretch/>
        </p:blipFill>
        <p:spPr>
          <a:xfrm>
            <a:off x="9962652" y="853666"/>
            <a:ext cx="2169368" cy="2184925"/>
          </a:xfrm>
          <a:prstGeom prst="rect">
            <a:avLst/>
          </a:prstGeom>
        </p:spPr>
      </p:pic>
      <p:sp>
        <p:nvSpPr>
          <p:cNvPr id="7" name="文本框 6">
            <a:extLst>
              <a:ext uri="{FF2B5EF4-FFF2-40B4-BE49-F238E27FC236}">
                <a16:creationId xmlns:a16="http://schemas.microsoft.com/office/drawing/2014/main" id="{7BA6CBD7-67AB-A71E-EB88-FC7E5D26D33B}"/>
              </a:ext>
            </a:extLst>
          </p:cNvPr>
          <p:cNvSpPr txBox="1"/>
          <p:nvPr/>
        </p:nvSpPr>
        <p:spPr>
          <a:xfrm>
            <a:off x="97379" y="1054803"/>
            <a:ext cx="515112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视频演示：点击</a:t>
            </a:r>
            <a:r>
              <a:rPr lang="zh-CN" altLang="en-US" b="1" dirty="0">
                <a:solidFill>
                  <a:srgbClr val="FF0000"/>
                </a:solidFill>
                <a:latin typeface="微软雅黑" panose="020B0503020204020204" pitchFamily="34" charset="-122"/>
                <a:ea typeface="微软雅黑" panose="020B0503020204020204" pitchFamily="34" charset="-122"/>
              </a:rPr>
              <a:t>我</a:t>
            </a:r>
            <a:r>
              <a:rPr lang="zh-CN" altLang="en-US" b="1" dirty="0">
                <a:latin typeface="微软雅黑" panose="020B0503020204020204" pitchFamily="34" charset="-122"/>
                <a:ea typeface="微软雅黑" panose="020B0503020204020204" pitchFamily="34" charset="-122"/>
              </a:rPr>
              <a:t>直接观看演示视频</a:t>
            </a:r>
          </a:p>
        </p:txBody>
      </p:sp>
      <p:sp>
        <p:nvSpPr>
          <p:cNvPr id="9" name="文本框 8">
            <a:extLst>
              <a:ext uri="{FF2B5EF4-FFF2-40B4-BE49-F238E27FC236}">
                <a16:creationId xmlns:a16="http://schemas.microsoft.com/office/drawing/2014/main" id="{D4E95E57-2981-B269-3260-D2D98D50098E}"/>
              </a:ext>
            </a:extLst>
          </p:cNvPr>
          <p:cNvSpPr txBox="1"/>
          <p:nvPr/>
        </p:nvSpPr>
        <p:spPr>
          <a:xfrm>
            <a:off x="97379" y="2066882"/>
            <a:ext cx="515112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本地演示：点击</a:t>
            </a:r>
            <a:r>
              <a:rPr lang="zh-CN" altLang="en-US" b="1" dirty="0">
                <a:solidFill>
                  <a:srgbClr val="FF0000"/>
                </a:solidFill>
                <a:latin typeface="微软雅黑" panose="020B0503020204020204" pitchFamily="34" charset="-122"/>
                <a:ea typeface="微软雅黑" panose="020B0503020204020204" pitchFamily="34" charset="-122"/>
              </a:rPr>
              <a:t>我</a:t>
            </a:r>
            <a:r>
              <a:rPr lang="zh-CN" altLang="en-US" b="1" dirty="0">
                <a:latin typeface="微软雅黑" panose="020B0503020204020204" pitchFamily="34" charset="-122"/>
                <a:ea typeface="微软雅黑" panose="020B0503020204020204" pitchFamily="34" charset="-122"/>
              </a:rPr>
              <a:t>直接转到系统主界面</a:t>
            </a:r>
          </a:p>
        </p:txBody>
      </p:sp>
      <p:sp>
        <p:nvSpPr>
          <p:cNvPr id="10" name="文本框 9">
            <a:extLst>
              <a:ext uri="{FF2B5EF4-FFF2-40B4-BE49-F238E27FC236}">
                <a16:creationId xmlns:a16="http://schemas.microsoft.com/office/drawing/2014/main" id="{4C2EBAD3-833B-1668-4CD4-9F7292281C65}"/>
              </a:ext>
            </a:extLst>
          </p:cNvPr>
          <p:cNvSpPr txBox="1"/>
          <p:nvPr/>
        </p:nvSpPr>
        <p:spPr>
          <a:xfrm>
            <a:off x="97379" y="3206729"/>
            <a:ext cx="650138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简略演示：主要功能介绍（单击下一页或者点击</a:t>
            </a:r>
            <a:r>
              <a:rPr lang="zh-CN" altLang="en-US" b="1" dirty="0">
                <a:solidFill>
                  <a:srgbClr val="FF0000"/>
                </a:solidFill>
                <a:latin typeface="微软雅黑" panose="020B0503020204020204" pitchFamily="34" charset="-122"/>
                <a:ea typeface="微软雅黑" panose="020B0503020204020204" pitchFamily="34" charset="-122"/>
              </a:rPr>
              <a:t>此处</a:t>
            </a:r>
            <a:r>
              <a:rPr lang="zh-CN" altLang="en-US" b="1"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6B60D498-D913-7486-E914-C0B9A022436C}"/>
              </a:ext>
            </a:extLst>
          </p:cNvPr>
          <p:cNvSpPr txBox="1"/>
          <p:nvPr/>
        </p:nvSpPr>
        <p:spPr>
          <a:xfrm>
            <a:off x="125969" y="4393828"/>
            <a:ext cx="515112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互动演示：扫面二维码可立即体验</a:t>
            </a:r>
          </a:p>
        </p:txBody>
      </p:sp>
      <p:sp>
        <p:nvSpPr>
          <p:cNvPr id="12" name="文本框 11">
            <a:extLst>
              <a:ext uri="{FF2B5EF4-FFF2-40B4-BE49-F238E27FC236}">
                <a16:creationId xmlns:a16="http://schemas.microsoft.com/office/drawing/2014/main" id="{77D5CF00-F630-35FE-E0C1-F547103BD9CE}"/>
              </a:ext>
            </a:extLst>
          </p:cNvPr>
          <p:cNvSpPr txBox="1"/>
          <p:nvPr/>
        </p:nvSpPr>
        <p:spPr>
          <a:xfrm>
            <a:off x="7682844" y="1216960"/>
            <a:ext cx="2279807"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连接热点：</a:t>
            </a:r>
            <a:r>
              <a:rPr lang="en-US" altLang="zh-CN" dirty="0">
                <a:latin typeface="微软雅黑" panose="020B0503020204020204" pitchFamily="34" charset="-122"/>
                <a:ea typeface="微软雅黑" panose="020B0503020204020204" pitchFamily="34" charset="-122"/>
              </a:rPr>
              <a:t>gosling</a:t>
            </a:r>
          </a:p>
          <a:p>
            <a:pPr>
              <a:lnSpc>
                <a:spcPct val="150000"/>
              </a:lnSpc>
            </a:pPr>
            <a:r>
              <a:rPr lang="zh-CN" altLang="en-US" dirty="0">
                <a:latin typeface="微软雅黑" panose="020B0503020204020204" pitchFamily="34" charset="-122"/>
                <a:ea typeface="微软雅黑" panose="020B0503020204020204" pitchFamily="34" charset="-122"/>
              </a:rPr>
              <a:t>密码：</a:t>
            </a:r>
            <a:r>
              <a:rPr lang="en-US" altLang="zh-CN" dirty="0">
                <a:latin typeface="微软雅黑" panose="020B0503020204020204" pitchFamily="34" charset="-122"/>
                <a:ea typeface="微软雅黑" panose="020B0503020204020204" pitchFamily="34" charset="-122"/>
              </a:rPr>
              <a:t>1234567890</a:t>
            </a:r>
          </a:p>
          <a:p>
            <a:pPr>
              <a:lnSpc>
                <a:spcPct val="150000"/>
              </a:lnSpc>
            </a:pPr>
            <a:r>
              <a:rPr lang="zh-CN" altLang="en-US" dirty="0">
                <a:latin typeface="微软雅黑" panose="020B0503020204020204" pitchFamily="34" charset="-122"/>
                <a:ea typeface="微软雅黑" panose="020B0503020204020204" pitchFamily="34" charset="-122"/>
              </a:rPr>
              <a:t>或扫描右侧</a:t>
            </a:r>
            <a:r>
              <a:rPr lang="zh-CN" altLang="en-US" b="1" dirty="0">
                <a:solidFill>
                  <a:srgbClr val="FF0000"/>
                </a:solidFill>
                <a:latin typeface="微软雅黑" panose="020B0503020204020204" pitchFamily="34" charset="-122"/>
                <a:ea typeface="微软雅黑" panose="020B0503020204020204" pitchFamily="34" charset="-122"/>
              </a:rPr>
              <a:t>二维码</a:t>
            </a:r>
          </a:p>
        </p:txBody>
      </p:sp>
      <p:sp>
        <p:nvSpPr>
          <p:cNvPr id="14" name="文本框 13">
            <a:extLst>
              <a:ext uri="{FF2B5EF4-FFF2-40B4-BE49-F238E27FC236}">
                <a16:creationId xmlns:a16="http://schemas.microsoft.com/office/drawing/2014/main" id="{A3C7C893-F7F5-DA1D-FC12-85ECE2DDCA83}"/>
              </a:ext>
            </a:extLst>
          </p:cNvPr>
          <p:cNvSpPr txBox="1"/>
          <p:nvPr/>
        </p:nvSpPr>
        <p:spPr>
          <a:xfrm>
            <a:off x="7793283" y="4465413"/>
            <a:ext cx="2169368"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连接热点后，扫描二维码立即体验</a:t>
            </a:r>
          </a:p>
        </p:txBody>
      </p:sp>
      <p:sp>
        <p:nvSpPr>
          <p:cNvPr id="15" name="矩形 14">
            <a:hlinkClick r:id="rId4" action="ppaction://hlinksldjump"/>
            <a:extLst>
              <a:ext uri="{FF2B5EF4-FFF2-40B4-BE49-F238E27FC236}">
                <a16:creationId xmlns:a16="http://schemas.microsoft.com/office/drawing/2014/main" id="{E3AC4AE8-C4B2-EFF3-1459-9945786C332B}"/>
              </a:ext>
            </a:extLst>
          </p:cNvPr>
          <p:cNvSpPr/>
          <p:nvPr/>
        </p:nvSpPr>
        <p:spPr>
          <a:xfrm>
            <a:off x="4524007" y="3205087"/>
            <a:ext cx="929400"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单圆角 15">
            <a:hlinkClick r:id="rId5"/>
            <a:extLst>
              <a:ext uri="{FF2B5EF4-FFF2-40B4-BE49-F238E27FC236}">
                <a16:creationId xmlns:a16="http://schemas.microsoft.com/office/drawing/2014/main" id="{9A86F629-CB3C-B389-A24A-EFC4C7770845}"/>
              </a:ext>
            </a:extLst>
          </p:cNvPr>
          <p:cNvSpPr/>
          <p:nvPr/>
        </p:nvSpPr>
        <p:spPr>
          <a:xfrm>
            <a:off x="1348033" y="2066882"/>
            <a:ext cx="725865" cy="322080"/>
          </a:xfrm>
          <a:prstGeom prst="round1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hlinkClick r:id="rId6" action="ppaction://hlinkfile"/>
            <a:extLst>
              <a:ext uri="{FF2B5EF4-FFF2-40B4-BE49-F238E27FC236}">
                <a16:creationId xmlns:a16="http://schemas.microsoft.com/office/drawing/2014/main" id="{54705E96-D3F0-74F2-7A91-A50471AA52FC}"/>
              </a:ext>
            </a:extLst>
          </p:cNvPr>
          <p:cNvSpPr/>
          <p:nvPr/>
        </p:nvSpPr>
        <p:spPr>
          <a:xfrm>
            <a:off x="1762812" y="1054803"/>
            <a:ext cx="311086"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hlinkClick r:id="rId7" action="ppaction://hlinksldjump"/>
            <a:extLst>
              <a:ext uri="{FF2B5EF4-FFF2-40B4-BE49-F238E27FC236}">
                <a16:creationId xmlns:a16="http://schemas.microsoft.com/office/drawing/2014/main" id="{22EF7B4F-E6F5-1707-CB77-9B7216958FBC}"/>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hlinkClick r:id="rId8" action="ppaction://hlinksldjump"/>
            <a:extLst>
              <a:ext uri="{FF2B5EF4-FFF2-40B4-BE49-F238E27FC236}">
                <a16:creationId xmlns:a16="http://schemas.microsoft.com/office/drawing/2014/main" id="{082C0567-1085-6E13-59A3-FE0CF15F1006}"/>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hlinkClick r:id="rId9" action="ppaction://hlinksldjump"/>
            <a:extLst>
              <a:ext uri="{FF2B5EF4-FFF2-40B4-BE49-F238E27FC236}">
                <a16:creationId xmlns:a16="http://schemas.microsoft.com/office/drawing/2014/main" id="{3C446762-5096-2CAE-4A4D-1F9E7693E9DA}"/>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hlinkClick r:id="rId4" action="ppaction://hlinksldjump"/>
            <a:extLst>
              <a:ext uri="{FF2B5EF4-FFF2-40B4-BE49-F238E27FC236}">
                <a16:creationId xmlns:a16="http://schemas.microsoft.com/office/drawing/2014/main" id="{6F49B347-707C-6728-AE11-3577D10015A3}"/>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hlinkClick r:id="rId10" action="ppaction://hlinksldjump"/>
            <a:extLst>
              <a:ext uri="{FF2B5EF4-FFF2-40B4-BE49-F238E27FC236}">
                <a16:creationId xmlns:a16="http://schemas.microsoft.com/office/drawing/2014/main" id="{55CF4A65-74BD-9E35-C075-991B6B3A2705}"/>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hlinkClick r:id="rId11" action="ppaction://hlinksldjump"/>
            <a:extLst>
              <a:ext uri="{FF2B5EF4-FFF2-40B4-BE49-F238E27FC236}">
                <a16:creationId xmlns:a16="http://schemas.microsoft.com/office/drawing/2014/main" id="{38F6AC73-C0AE-ABF6-76CD-EC087A480E57}"/>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2">
            <a:hlinkClick r:id="rId12"/>
            <a:extLst>
              <a:ext uri="{FF2B5EF4-FFF2-40B4-BE49-F238E27FC236}">
                <a16:creationId xmlns:a16="http://schemas.microsoft.com/office/drawing/2014/main" id="{7426AE82-5887-D465-A117-A6915BBA97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82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8058002D-24BF-A116-2008-79DA34187E62}"/>
              </a:ext>
            </a:extLst>
          </p:cNvPr>
          <p:cNvSpPr/>
          <p:nvPr/>
        </p:nvSpPr>
        <p:spPr>
          <a:xfrm>
            <a:off x="3914379" y="1226418"/>
            <a:ext cx="7328509" cy="1064295"/>
          </a:xfrm>
          <a:prstGeom prst="rect">
            <a:avLst/>
          </a:prstGeom>
          <a:solidFill>
            <a:srgbClr val="0B62B2"/>
          </a:solidFill>
          <a:ln>
            <a:solidFill>
              <a:srgbClr val="0B62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BB8EB7D1-9915-E32B-7FFC-3F3D53B8A6B6}"/>
              </a:ext>
            </a:extLst>
          </p:cNvPr>
          <p:cNvSpPr/>
          <p:nvPr/>
        </p:nvSpPr>
        <p:spPr>
          <a:xfrm>
            <a:off x="3914379" y="2897372"/>
            <a:ext cx="7492054" cy="1306073"/>
          </a:xfrm>
          <a:prstGeom prst="rect">
            <a:avLst/>
          </a:prstGeom>
          <a:solidFill>
            <a:srgbClr val="0B62B2"/>
          </a:solidFill>
          <a:ln>
            <a:solidFill>
              <a:srgbClr val="0B62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10CD8C3D-4BF1-DEC0-49AE-F3F16FFDC776}"/>
              </a:ext>
            </a:extLst>
          </p:cNvPr>
          <p:cNvSpPr txBox="1"/>
          <p:nvPr/>
        </p:nvSpPr>
        <p:spPr>
          <a:xfrm>
            <a:off x="3932474" y="1226418"/>
            <a:ext cx="7310414" cy="874407"/>
          </a:xfrm>
          <a:prstGeom prst="rect">
            <a:avLst/>
          </a:prstGeom>
          <a:noFill/>
        </p:spPr>
        <p:txBody>
          <a:bodyPr wrap="square"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用户管理：用户可进行</a:t>
            </a:r>
            <a:r>
              <a:rPr lang="zh-CN" altLang="en-US" b="1" dirty="0">
                <a:solidFill>
                  <a:srgbClr val="FF0000"/>
                </a:solidFill>
                <a:latin typeface="微软雅黑" panose="020B0503020204020204" pitchFamily="34" charset="-122"/>
                <a:ea typeface="微软雅黑" panose="020B0503020204020204" pitchFamily="34" charset="-122"/>
              </a:rPr>
              <a:t>注册、登录和找回密码</a:t>
            </a:r>
            <a:r>
              <a:rPr lang="zh-CN" altLang="en-US" dirty="0">
                <a:solidFill>
                  <a:schemeClr val="bg1"/>
                </a:solidFill>
                <a:latin typeface="微软雅黑" panose="020B0503020204020204" pitchFamily="34" charset="-122"/>
                <a:ea typeface="微软雅黑" panose="020B0503020204020204" pitchFamily="34" charset="-122"/>
              </a:rPr>
              <a:t>操作，同时会校验和提示错误，以及</a:t>
            </a:r>
            <a:r>
              <a:rPr lang="zh-CN" altLang="en-US" b="1" dirty="0">
                <a:solidFill>
                  <a:srgbClr val="FF0000"/>
                </a:solidFill>
                <a:latin typeface="微软雅黑" panose="020B0503020204020204" pitchFamily="34" charset="-122"/>
                <a:ea typeface="微软雅黑" panose="020B0503020204020204" pitchFamily="34" charset="-122"/>
              </a:rPr>
              <a:t>发送验证码</a:t>
            </a:r>
            <a:r>
              <a:rPr lang="zh-CN" altLang="en-US" dirty="0">
                <a:solidFill>
                  <a:schemeClr val="bg1"/>
                </a:solidFill>
                <a:latin typeface="微软雅黑" panose="020B0503020204020204" pitchFamily="34" charset="-122"/>
                <a:ea typeface="微软雅黑" panose="020B0503020204020204" pitchFamily="34" charset="-122"/>
              </a:rPr>
              <a:t>等</a:t>
            </a:r>
          </a:p>
        </p:txBody>
      </p:sp>
      <p:sp>
        <p:nvSpPr>
          <p:cNvPr id="30" name="文本框 29">
            <a:extLst>
              <a:ext uri="{FF2B5EF4-FFF2-40B4-BE49-F238E27FC236}">
                <a16:creationId xmlns:a16="http://schemas.microsoft.com/office/drawing/2014/main" id="{925EA8BE-67E9-6B97-EAFB-13677D39B4D4}"/>
              </a:ext>
            </a:extLst>
          </p:cNvPr>
          <p:cNvSpPr txBox="1"/>
          <p:nvPr/>
        </p:nvSpPr>
        <p:spPr>
          <a:xfrm>
            <a:off x="3915251" y="2895730"/>
            <a:ext cx="7491182" cy="874407"/>
          </a:xfrm>
          <a:prstGeom prst="rect">
            <a:avLst/>
          </a:prstGeom>
          <a:noFill/>
        </p:spPr>
        <p:txBody>
          <a:bodyPr wrap="square"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数据展示：用户可对自己的</a:t>
            </a:r>
            <a:r>
              <a:rPr lang="zh-CN" altLang="en-US" b="1" dirty="0">
                <a:solidFill>
                  <a:srgbClr val="FF0000"/>
                </a:solidFill>
                <a:latin typeface="微软雅黑" panose="020B0503020204020204" pitchFamily="34" charset="-122"/>
                <a:ea typeface="微软雅黑" panose="020B0503020204020204" pitchFamily="34" charset="-122"/>
              </a:rPr>
              <a:t>结果进行展示</a:t>
            </a:r>
            <a:r>
              <a:rPr lang="zh-CN" altLang="en-US" dirty="0">
                <a:solidFill>
                  <a:schemeClr val="bg1"/>
                </a:solidFill>
                <a:latin typeface="微软雅黑" panose="020B0503020204020204" pitchFamily="34" charset="-122"/>
                <a:ea typeface="微软雅黑" panose="020B0503020204020204" pitchFamily="34" charset="-122"/>
              </a:rPr>
              <a:t>，以及将测试结果的数据导入固定的文件夹中，后台可以通过对数据的分析并</a:t>
            </a:r>
            <a:r>
              <a:rPr lang="zh-CN" altLang="en-US" b="1" dirty="0">
                <a:solidFill>
                  <a:srgbClr val="FF0000"/>
                </a:solidFill>
                <a:latin typeface="微软雅黑" panose="020B0503020204020204" pitchFamily="34" charset="-122"/>
                <a:ea typeface="微软雅黑" panose="020B0503020204020204" pitchFamily="34" charset="-122"/>
              </a:rPr>
              <a:t>可视化</a:t>
            </a:r>
            <a:r>
              <a:rPr lang="zh-CN" altLang="en-US" dirty="0">
                <a:solidFill>
                  <a:schemeClr val="bg1"/>
                </a:solidFill>
                <a:latin typeface="微软雅黑" panose="020B0503020204020204" pitchFamily="34" charset="-122"/>
                <a:ea typeface="微软雅黑" panose="020B0503020204020204" pitchFamily="34" charset="-122"/>
              </a:rPr>
              <a:t>在网页上。</a:t>
            </a:r>
          </a:p>
        </p:txBody>
      </p:sp>
      <p:sp>
        <p:nvSpPr>
          <p:cNvPr id="36" name="矩形 35">
            <a:extLst>
              <a:ext uri="{FF2B5EF4-FFF2-40B4-BE49-F238E27FC236}">
                <a16:creationId xmlns:a16="http://schemas.microsoft.com/office/drawing/2014/main" id="{59393EE7-23D9-353B-FE39-7E030F8B5DAA}"/>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 name="图片 37">
            <a:extLst>
              <a:ext uri="{FF2B5EF4-FFF2-40B4-BE49-F238E27FC236}">
                <a16:creationId xmlns:a16="http://schemas.microsoft.com/office/drawing/2014/main" id="{6C76B7C8-EEE5-8B53-E0CF-A35CBC7AB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0" y="1157209"/>
            <a:ext cx="2547193" cy="1431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 name="图片 39">
            <a:extLst>
              <a:ext uri="{FF2B5EF4-FFF2-40B4-BE49-F238E27FC236}">
                <a16:creationId xmlns:a16="http://schemas.microsoft.com/office/drawing/2014/main" id="{CA427570-1EC1-0E2A-216C-C485174E8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310" y="2954026"/>
            <a:ext cx="2547193" cy="1423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3" name="矩形 4">
            <a:extLst>
              <a:ext uri="{FF2B5EF4-FFF2-40B4-BE49-F238E27FC236}">
                <a16:creationId xmlns:a16="http://schemas.microsoft.com/office/drawing/2014/main" id="{44B72B9A-A4CC-A0EB-A186-C4095B0BC86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54" name="矩形 53">
            <a:extLst>
              <a:ext uri="{FF2B5EF4-FFF2-40B4-BE49-F238E27FC236}">
                <a16:creationId xmlns:a16="http://schemas.microsoft.com/office/drawing/2014/main" id="{36ACC8F7-62DA-A309-2D27-DA360EF8A3EE}"/>
              </a:ext>
            </a:extLst>
          </p:cNvPr>
          <p:cNvSpPr/>
          <p:nvPr/>
        </p:nvSpPr>
        <p:spPr>
          <a:xfrm>
            <a:off x="6521870" y="-1642"/>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5" name="表格 54">
            <a:extLst>
              <a:ext uri="{FF2B5EF4-FFF2-40B4-BE49-F238E27FC236}">
                <a16:creationId xmlns:a16="http://schemas.microsoft.com/office/drawing/2014/main" id="{FB5FF808-51EB-E41B-1F49-2B43A0AE8CFE}"/>
              </a:ext>
            </a:extLst>
          </p:cNvPr>
          <p:cNvGraphicFramePr>
            <a:graphicFrameLocks noGrp="1"/>
          </p:cNvGraphicFramePr>
          <p:nvPr>
            <p:extLst>
              <p:ext uri="{D42A27DB-BD31-4B8C-83A1-F6EECF244321}">
                <p14:modId xmlns:p14="http://schemas.microsoft.com/office/powerpoint/2010/main" val="3405880450"/>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功能讲解</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59" name="页脚占位符 1">
            <a:extLst>
              <a:ext uri="{FF2B5EF4-FFF2-40B4-BE49-F238E27FC236}">
                <a16:creationId xmlns:a16="http://schemas.microsoft.com/office/drawing/2014/main" id="{9A48180D-C121-C3D0-B540-7AC3291D068E}"/>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pic>
        <p:nvPicPr>
          <p:cNvPr id="2" name="图片 1">
            <a:extLst>
              <a:ext uri="{FF2B5EF4-FFF2-40B4-BE49-F238E27FC236}">
                <a16:creationId xmlns:a16="http://schemas.microsoft.com/office/drawing/2014/main" id="{662D58B0-9BDA-4CFC-C902-102384D64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flipV="1">
            <a:off x="855884" y="4865039"/>
            <a:ext cx="2547194" cy="1441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a:extLst>
              <a:ext uri="{FF2B5EF4-FFF2-40B4-BE49-F238E27FC236}">
                <a16:creationId xmlns:a16="http://schemas.microsoft.com/office/drawing/2014/main" id="{18B2DCB5-0AEE-1AD3-3A47-6FE6F75B57FB}"/>
              </a:ext>
            </a:extLst>
          </p:cNvPr>
          <p:cNvSpPr/>
          <p:nvPr/>
        </p:nvSpPr>
        <p:spPr>
          <a:xfrm>
            <a:off x="3914379" y="5099751"/>
            <a:ext cx="7576895" cy="1181104"/>
          </a:xfrm>
          <a:prstGeom prst="rect">
            <a:avLst/>
          </a:prstGeom>
          <a:solidFill>
            <a:srgbClr val="0B62B2"/>
          </a:solidFill>
          <a:ln>
            <a:solidFill>
              <a:srgbClr val="0B62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3791231-335F-2FB5-F95A-B3C76F98B46F}"/>
              </a:ext>
            </a:extLst>
          </p:cNvPr>
          <p:cNvSpPr txBox="1"/>
          <p:nvPr/>
        </p:nvSpPr>
        <p:spPr>
          <a:xfrm>
            <a:off x="3914379" y="5172674"/>
            <a:ext cx="6838838" cy="874407"/>
          </a:xfrm>
          <a:prstGeom prst="rect">
            <a:avLst/>
          </a:prstGeom>
          <a:noFill/>
        </p:spPr>
        <p:txBody>
          <a:bodyPr wrap="square"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下载结果：用户可对解译好的图像进行下载</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下载报告：生成各地物的占比（百分比）的分析报告（</a:t>
            </a:r>
            <a:r>
              <a:rPr lang="en-US" altLang="zh-CN" dirty="0">
                <a:solidFill>
                  <a:schemeClr val="bg1"/>
                </a:solidFill>
                <a:latin typeface="微软雅黑" panose="020B0503020204020204" pitchFamily="34" charset="-122"/>
                <a:ea typeface="微软雅黑" panose="020B0503020204020204" pitchFamily="34" charset="-122"/>
              </a:rPr>
              <a:t>PDF)</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a:hlinkClick r:id="rId5" action="ppaction://hlinksldjump"/>
            <a:extLst>
              <a:ext uri="{FF2B5EF4-FFF2-40B4-BE49-F238E27FC236}">
                <a16:creationId xmlns:a16="http://schemas.microsoft.com/office/drawing/2014/main" id="{0668AF1A-ACE4-534A-2896-1A6690447965}"/>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hlinkClick r:id="rId6" action="ppaction://hlinksldjump"/>
            <a:extLst>
              <a:ext uri="{FF2B5EF4-FFF2-40B4-BE49-F238E27FC236}">
                <a16:creationId xmlns:a16="http://schemas.microsoft.com/office/drawing/2014/main" id="{CF59FAC6-C1FA-7958-7C88-81AF71D73665}"/>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hlinkClick r:id="rId7" action="ppaction://hlinksldjump"/>
            <a:extLst>
              <a:ext uri="{FF2B5EF4-FFF2-40B4-BE49-F238E27FC236}">
                <a16:creationId xmlns:a16="http://schemas.microsoft.com/office/drawing/2014/main" id="{669F1BB0-5497-2513-15CC-E33DFB11073A}"/>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rId8" action="ppaction://hlinksldjump"/>
            <a:extLst>
              <a:ext uri="{FF2B5EF4-FFF2-40B4-BE49-F238E27FC236}">
                <a16:creationId xmlns:a16="http://schemas.microsoft.com/office/drawing/2014/main" id="{B1B805EA-B8D9-92FB-88A6-18698C90B977}"/>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rId9" action="ppaction://hlinksldjump"/>
            <a:extLst>
              <a:ext uri="{FF2B5EF4-FFF2-40B4-BE49-F238E27FC236}">
                <a16:creationId xmlns:a16="http://schemas.microsoft.com/office/drawing/2014/main" id="{E29CD78A-2835-71F5-1D15-896A0F8F2719}"/>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10" action="ppaction://hlinksldjump"/>
            <a:extLst>
              <a:ext uri="{FF2B5EF4-FFF2-40B4-BE49-F238E27FC236}">
                <a16:creationId xmlns:a16="http://schemas.microsoft.com/office/drawing/2014/main" id="{FF5BA7BD-FC9C-3B3B-0003-275E944F1BE0}"/>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a:hlinkClick r:id="rId11"/>
            <a:extLst>
              <a:ext uri="{FF2B5EF4-FFF2-40B4-BE49-F238E27FC236}">
                <a16:creationId xmlns:a16="http://schemas.microsoft.com/office/drawing/2014/main" id="{44D06B02-5BEC-A3AD-6568-166A66B4C0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16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1804484-945F-B84A-CC5E-FB935622B581}"/>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4">
            <a:extLst>
              <a:ext uri="{FF2B5EF4-FFF2-40B4-BE49-F238E27FC236}">
                <a16:creationId xmlns:a16="http://schemas.microsoft.com/office/drawing/2014/main" id="{93A3F56A-7DCC-EE34-73E5-AA42D89F996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10" name="矩形 9">
            <a:extLst>
              <a:ext uri="{FF2B5EF4-FFF2-40B4-BE49-F238E27FC236}">
                <a16:creationId xmlns:a16="http://schemas.microsoft.com/office/drawing/2014/main" id="{D93BCAA2-7377-EBD6-3780-67C07D554D0D}"/>
              </a:ext>
            </a:extLst>
          </p:cNvPr>
          <p:cNvSpPr/>
          <p:nvPr/>
        </p:nvSpPr>
        <p:spPr>
          <a:xfrm>
            <a:off x="8157588" y="-3284"/>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a:extLst>
              <a:ext uri="{FF2B5EF4-FFF2-40B4-BE49-F238E27FC236}">
                <a16:creationId xmlns:a16="http://schemas.microsoft.com/office/drawing/2014/main" id="{35FA9375-C79F-236F-9C08-1D0B3EC050E5}"/>
              </a:ext>
            </a:extLst>
          </p:cNvPr>
          <p:cNvGraphicFramePr>
            <a:graphicFrameLocks noGrp="1"/>
          </p:cNvGraphicFramePr>
          <p:nvPr>
            <p:extLst>
              <p:ext uri="{D42A27DB-BD31-4B8C-83A1-F6EECF244321}">
                <p14:modId xmlns:p14="http://schemas.microsoft.com/office/powerpoint/2010/main" val="4063990863"/>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落地应用</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solidFill>
                          <a:latin typeface="微软雅黑" panose="020B0503020204020204" pitchFamily="34" charset="-122"/>
                          <a:ea typeface="微软雅黑" panose="020B0503020204020204" pitchFamily="34" charset="-122"/>
                          <a:cs typeface="+mn-cs"/>
                        </a:rPr>
                        <a:t>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24" name="文本框 23">
            <a:extLst>
              <a:ext uri="{FF2B5EF4-FFF2-40B4-BE49-F238E27FC236}">
                <a16:creationId xmlns:a16="http://schemas.microsoft.com/office/drawing/2014/main" id="{75481CD0-7924-FB5C-60A1-B47FDA2A3D5E}"/>
              </a:ext>
            </a:extLst>
          </p:cNvPr>
          <p:cNvSpPr txBox="1"/>
          <p:nvPr/>
        </p:nvSpPr>
        <p:spPr>
          <a:xfrm>
            <a:off x="189346" y="987528"/>
            <a:ext cx="11633200" cy="5444888"/>
          </a:xfrm>
          <a:prstGeom prst="rect">
            <a:avLst/>
          </a:prstGeom>
          <a:noFill/>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成果</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Tx/>
              <a:buAutoNum type="arabicPeriod"/>
            </a:pPr>
            <a:r>
              <a:rPr lang="zh-CN" altLang="en-US" dirty="0">
                <a:latin typeface="微软雅黑" panose="020B0503020204020204" pitchFamily="34" charset="-122"/>
                <a:ea typeface="微软雅黑" panose="020B0503020204020204" pitchFamily="34" charset="-122"/>
              </a:rPr>
              <a:t>传统数据增强对</a:t>
            </a:r>
            <a:r>
              <a:rPr lang="en-US" altLang="zh-CN" dirty="0">
                <a:latin typeface="微软雅黑" panose="020B0503020204020204" pitchFamily="34" charset="-122"/>
                <a:ea typeface="微软雅黑" panose="020B0503020204020204" pitchFamily="34" charset="-122"/>
              </a:rPr>
              <a:t>SAR</a:t>
            </a:r>
            <a:r>
              <a:rPr lang="zh-CN" altLang="en-US" dirty="0">
                <a:latin typeface="微软雅黑" panose="020B0503020204020204" pitchFamily="34" charset="-122"/>
                <a:ea typeface="微软雅黑" panose="020B0503020204020204" pitchFamily="34" charset="-122"/>
              </a:rPr>
              <a:t>的负作用。</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探究了自监督在</a:t>
            </a:r>
            <a:r>
              <a:rPr lang="en-US" altLang="zh-CN" dirty="0">
                <a:latin typeface="微软雅黑" panose="020B0503020204020204" pitchFamily="34" charset="-122"/>
                <a:ea typeface="微软雅黑" panose="020B0503020204020204" pitchFamily="34" charset="-122"/>
              </a:rPr>
              <a:t>SAR</a:t>
            </a:r>
            <a:r>
              <a:rPr lang="zh-CN" altLang="en-US" dirty="0">
                <a:latin typeface="微软雅黑" panose="020B0503020204020204" pitchFamily="34" charset="-122"/>
                <a:ea typeface="微软雅黑" panose="020B0503020204020204" pitchFamily="34" charset="-122"/>
              </a:rPr>
              <a:t>图像上的有效性，并提出两种网络分别在</a:t>
            </a:r>
            <a:r>
              <a:rPr lang="zh-CN" altLang="en-US" dirty="0">
                <a:solidFill>
                  <a:srgbClr val="FF0000"/>
                </a:solidFill>
                <a:latin typeface="微软雅黑" panose="020B0503020204020204" pitchFamily="34" charset="-122"/>
                <a:ea typeface="微软雅黑" panose="020B0503020204020204" pitchFamily="34" charset="-122"/>
              </a:rPr>
              <a:t>整体性</a:t>
            </a:r>
            <a:r>
              <a:rPr lang="zh-CN" altLang="en-US" dirty="0">
                <a:latin typeface="微软雅黑" panose="020B0503020204020204" pitchFamily="34" charset="-122"/>
                <a:ea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rPr>
              <a:t>局部性</a:t>
            </a:r>
            <a:r>
              <a:rPr lang="zh-CN" altLang="en-US" dirty="0">
                <a:latin typeface="微软雅黑" panose="020B0503020204020204" pitchFamily="34" charset="-122"/>
                <a:ea typeface="微软雅黑" panose="020B0503020204020204" pitchFamily="34" charset="-122"/>
              </a:rPr>
              <a:t>上的</a:t>
            </a:r>
            <a:r>
              <a:rPr lang="en-US" altLang="zh-CN" dirty="0" err="1">
                <a:latin typeface="微软雅黑" panose="020B0503020204020204" pitchFamily="34" charset="-122"/>
                <a:ea typeface="微软雅黑" panose="020B0503020204020204" pitchFamily="34" charset="-122"/>
              </a:rPr>
              <a:t>Miou</a:t>
            </a:r>
            <a:r>
              <a:rPr lang="zh-CN" altLang="en-US" dirty="0">
                <a:latin typeface="微软雅黑" panose="020B0503020204020204" pitchFamily="34" charset="-122"/>
                <a:ea typeface="微软雅黑" panose="020B0503020204020204" pitchFamily="34" charset="-122"/>
              </a:rPr>
              <a:t>超过有</a:t>
            </a:r>
            <a:r>
              <a:rPr lang="en-US" altLang="zh-CN" dirty="0">
                <a:solidFill>
                  <a:srgbClr val="FF0000"/>
                </a:solidFill>
                <a:latin typeface="微软雅黑" panose="020B0503020204020204" pitchFamily="34" charset="-122"/>
                <a:ea typeface="微软雅黑" panose="020B0503020204020204" pitchFamily="34" charset="-122"/>
              </a:rPr>
              <a:t>100%</a:t>
            </a:r>
            <a:r>
              <a:rPr lang="zh-CN" altLang="en-US" dirty="0">
                <a:solidFill>
                  <a:srgbClr val="FF0000"/>
                </a:solidFill>
                <a:latin typeface="微软雅黑" panose="020B0503020204020204" pitchFamily="34" charset="-122"/>
                <a:ea typeface="微软雅黑" panose="020B0503020204020204" pitchFamily="34" charset="-122"/>
              </a:rPr>
              <a:t>标签</a:t>
            </a:r>
            <a:r>
              <a:rPr lang="zh-CN" altLang="en-US" dirty="0">
                <a:latin typeface="微软雅黑" panose="020B0503020204020204" pitchFamily="34" charset="-122"/>
                <a:ea typeface="微软雅黑" panose="020B0503020204020204" pitchFamily="34" charset="-122"/>
              </a:rPr>
              <a:t>的监督学习水平。</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实现了一个集成了多种算法的图像分割解译系统。</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不足</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算法</a:t>
            </a:r>
            <a:r>
              <a:rPr lang="zh-CN" altLang="en-US" dirty="0">
                <a:solidFill>
                  <a:srgbClr val="FF0000"/>
                </a:solidFill>
                <a:latin typeface="微软雅黑" panose="020B0503020204020204" pitchFamily="34" charset="-122"/>
                <a:ea typeface="微软雅黑" panose="020B0503020204020204" pitchFamily="34" charset="-122"/>
              </a:rPr>
              <a:t>泛化能力未验证</a:t>
            </a:r>
            <a:r>
              <a:rPr lang="zh-CN" altLang="en-US" dirty="0">
                <a:latin typeface="微软雅黑" panose="020B0503020204020204" pitchFamily="34" charset="-122"/>
                <a:ea typeface="微软雅黑" panose="020B0503020204020204" pitchFamily="34" charset="-122"/>
              </a:rPr>
              <a:t>。在论文中，虽然提出的自监督学习框架在特定数据集上表现出色，但算法在不同成像条件下的泛化能力尚未得到充分验证。</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未提出新的</a:t>
            </a:r>
            <a:r>
              <a:rPr lang="en-US" altLang="zh-CN" dirty="0">
                <a:latin typeface="微软雅黑" panose="020B0503020204020204" pitchFamily="34" charset="-122"/>
                <a:ea typeface="微软雅黑" panose="020B0503020204020204" pitchFamily="34" charset="-122"/>
              </a:rPr>
              <a:t>SAR</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数据增强</a:t>
            </a:r>
            <a:r>
              <a:rPr lang="zh-CN" altLang="en-US" dirty="0">
                <a:latin typeface="微软雅黑" panose="020B0503020204020204" pitchFamily="34" charset="-122"/>
                <a:ea typeface="微软雅黑" panose="020B0503020204020204" pitchFamily="34" charset="-122"/>
              </a:rPr>
              <a:t>方法。在论文消融实验中发现传统数据增强的效果并不能带来较大的提升，但并未提出更好的数据增强方式。这些工作将再我研究生期间进一步展开。</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开发的图像</a:t>
            </a:r>
            <a:r>
              <a:rPr lang="zh-CN" altLang="en-US" dirty="0">
                <a:solidFill>
                  <a:srgbClr val="FF0000"/>
                </a:solidFill>
                <a:latin typeface="微软雅黑" panose="020B0503020204020204" pitchFamily="34" charset="-122"/>
                <a:ea typeface="微软雅黑" panose="020B0503020204020204" pitchFamily="34" charset="-122"/>
              </a:rPr>
              <a:t>分割解译系统</a:t>
            </a:r>
            <a:r>
              <a:rPr lang="zh-CN" altLang="en-US" dirty="0">
                <a:latin typeface="微软雅黑" panose="020B0503020204020204" pitchFamily="34" charset="-122"/>
                <a:ea typeface="微软雅黑" panose="020B0503020204020204" pitchFamily="34" charset="-122"/>
              </a:rPr>
              <a:t>还具备一定的可扩展性，可以根据需要集成更多的算法和功能，以适应不同的应用场景和需求。</a:t>
            </a:r>
          </a:p>
        </p:txBody>
      </p:sp>
      <p:sp>
        <p:nvSpPr>
          <p:cNvPr id="25" name="页脚占位符 1">
            <a:extLst>
              <a:ext uri="{FF2B5EF4-FFF2-40B4-BE49-F238E27FC236}">
                <a16:creationId xmlns:a16="http://schemas.microsoft.com/office/drawing/2014/main" id="{0567BD64-0586-8252-5C24-610579DE1250}"/>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sp>
        <p:nvSpPr>
          <p:cNvPr id="2" name="矩形 1">
            <a:hlinkClick r:id="rId2" action="ppaction://hlinksldjump"/>
            <a:extLst>
              <a:ext uri="{FF2B5EF4-FFF2-40B4-BE49-F238E27FC236}">
                <a16:creationId xmlns:a16="http://schemas.microsoft.com/office/drawing/2014/main" id="{8DB72296-D43F-1A09-F8EE-6AB77E8FA20D}"/>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hlinkClick r:id="rId3" action="ppaction://hlinksldjump"/>
            <a:extLst>
              <a:ext uri="{FF2B5EF4-FFF2-40B4-BE49-F238E27FC236}">
                <a16:creationId xmlns:a16="http://schemas.microsoft.com/office/drawing/2014/main" id="{3C8E3638-2828-6251-83DE-550174549BF7}"/>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hlinkClick r:id="rId4" action="ppaction://hlinksldjump"/>
            <a:extLst>
              <a:ext uri="{FF2B5EF4-FFF2-40B4-BE49-F238E27FC236}">
                <a16:creationId xmlns:a16="http://schemas.microsoft.com/office/drawing/2014/main" id="{F8AA55E4-F43A-F153-ECDF-C576C2F2A723}"/>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hlinkClick r:id="rId5" action="ppaction://hlinksldjump"/>
            <a:extLst>
              <a:ext uri="{FF2B5EF4-FFF2-40B4-BE49-F238E27FC236}">
                <a16:creationId xmlns:a16="http://schemas.microsoft.com/office/drawing/2014/main" id="{DCD725F3-055B-3A6D-2E61-FB0E3C8FE6F6}"/>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6" action="ppaction://hlinksldjump"/>
            <a:extLst>
              <a:ext uri="{FF2B5EF4-FFF2-40B4-BE49-F238E27FC236}">
                <a16:creationId xmlns:a16="http://schemas.microsoft.com/office/drawing/2014/main" id="{2121AF9B-13A4-C418-8D5C-99DA48509FF1}"/>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hlinkClick r:id="rId7" action="ppaction://hlinksldjump"/>
            <a:extLst>
              <a:ext uri="{FF2B5EF4-FFF2-40B4-BE49-F238E27FC236}">
                <a16:creationId xmlns:a16="http://schemas.microsoft.com/office/drawing/2014/main" id="{ABB49107-B1C9-5393-5529-EBA3B48A9EC4}"/>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a:hlinkClick r:id="rId8"/>
            <a:extLst>
              <a:ext uri="{FF2B5EF4-FFF2-40B4-BE49-F238E27FC236}">
                <a16:creationId xmlns:a16="http://schemas.microsoft.com/office/drawing/2014/main" id="{BDA767B5-898F-CAE8-0322-CCB1D8432A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6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98B96A74-BB7B-85BF-FCB6-8DBAFE537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311020"/>
          </a:xfrm>
          <a:prstGeom prst="rect">
            <a:avLst/>
          </a:prstGeom>
          <a:gradFill>
            <a:gsLst>
              <a:gs pos="0">
                <a:srgbClr val="0B62B2">
                  <a:shade val="30000"/>
                  <a:satMod val="115000"/>
                  <a:alpha val="41000"/>
                </a:srgbClr>
              </a:gs>
              <a:gs pos="50000">
                <a:srgbClr val="0B62B2">
                  <a:shade val="67500"/>
                  <a:satMod val="115000"/>
                </a:srgbClr>
              </a:gs>
              <a:gs pos="100000">
                <a:srgbClr val="0B62B2">
                  <a:shade val="100000"/>
                  <a:satMod val="115000"/>
                </a:srgbClr>
              </a:gs>
            </a:gsLst>
            <a:lin ang="2700000" scaled="1"/>
          </a:gradFill>
        </p:spPr>
      </p:pic>
      <p:sp>
        <p:nvSpPr>
          <p:cNvPr id="8" name="矩形 7">
            <a:extLst>
              <a:ext uri="{FF2B5EF4-FFF2-40B4-BE49-F238E27FC236}">
                <a16:creationId xmlns:a16="http://schemas.microsoft.com/office/drawing/2014/main" id="{950D4015-1EB8-0904-0496-DE04FACD2EEC}"/>
              </a:ext>
            </a:extLst>
          </p:cNvPr>
          <p:cNvSpPr/>
          <p:nvPr/>
        </p:nvSpPr>
        <p:spPr>
          <a:xfrm>
            <a:off x="0" y="-45720"/>
            <a:ext cx="12192000" cy="4356740"/>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rgbClr val="1688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73E0DDC7-1AD5-B4FB-1094-44C0F3A4D276}"/>
              </a:ext>
            </a:extLst>
          </p:cNvPr>
          <p:cNvSpPr txBox="1"/>
          <p:nvPr/>
        </p:nvSpPr>
        <p:spPr>
          <a:xfrm>
            <a:off x="0" y="4398985"/>
            <a:ext cx="11992709" cy="707886"/>
          </a:xfrm>
          <a:prstGeom prst="rect">
            <a:avLst/>
          </a:prstGeom>
          <a:noFill/>
        </p:spPr>
        <p:txBody>
          <a:bodyPr wrap="square" rtlCol="0">
            <a:spAutoFit/>
          </a:bodyPr>
          <a:lstStyle/>
          <a:p>
            <a:pPr algn="ctr"/>
            <a:r>
              <a:rPr lang="zh-CN" altLang="en-US" sz="4000" b="1" kern="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感谢各位老师，请老师批评指正</a:t>
            </a:r>
            <a:endParaRPr lang="zh-CN" altLang="en-US" sz="4000" b="1" kern="100" dirty="0">
              <a:solidFill>
                <a:schemeClr val="accent1">
                  <a:lumMod val="75000"/>
                </a:schemeClr>
              </a:solidFill>
              <a:effectLst/>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D524F76D-5ED8-EBF8-4F7E-19290206CF11}"/>
              </a:ext>
            </a:extLst>
          </p:cNvPr>
          <p:cNvGrpSpPr/>
          <p:nvPr/>
        </p:nvGrpSpPr>
        <p:grpSpPr>
          <a:xfrm>
            <a:off x="0" y="249404"/>
            <a:ext cx="4048168" cy="868505"/>
            <a:chOff x="6646985" y="5053183"/>
            <a:chExt cx="4048168" cy="868505"/>
          </a:xfrm>
        </p:grpSpPr>
        <p:pic>
          <p:nvPicPr>
            <p:cNvPr id="1026" name="Picture 2">
              <a:hlinkClick r:id="rId4"/>
              <a:extLst>
                <a:ext uri="{FF2B5EF4-FFF2-40B4-BE49-F238E27FC236}">
                  <a16:creationId xmlns:a16="http://schemas.microsoft.com/office/drawing/2014/main" id="{7DD8C615-8693-2557-AF28-3DC62B73EF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02" b="-11672"/>
            <a:stretch/>
          </p:blipFill>
          <p:spPr bwMode="auto">
            <a:xfrm>
              <a:off x="7408985" y="5161267"/>
              <a:ext cx="3286168" cy="76042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hlinkClick r:id="rId4"/>
              <a:extLst>
                <a:ext uri="{FF2B5EF4-FFF2-40B4-BE49-F238E27FC236}">
                  <a16:creationId xmlns:a16="http://schemas.microsoft.com/office/drawing/2014/main" id="{730B6C79-A4B5-725E-DB8B-241EA3F32EA5}"/>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46985" y="5053183"/>
              <a:ext cx="867507" cy="868505"/>
            </a:xfrm>
            <a:prstGeom prst="rect">
              <a:avLst/>
            </a:prstGeom>
          </p:spPr>
        </p:pic>
      </p:grpSp>
      <p:sp>
        <p:nvSpPr>
          <p:cNvPr id="12" name="矩形: 圆角 11">
            <a:extLst>
              <a:ext uri="{FF2B5EF4-FFF2-40B4-BE49-F238E27FC236}">
                <a16:creationId xmlns:a16="http://schemas.microsoft.com/office/drawing/2014/main" id="{AB572220-91E7-2D13-A401-6D41887327BD}"/>
              </a:ext>
            </a:extLst>
          </p:cNvPr>
          <p:cNvSpPr/>
          <p:nvPr/>
        </p:nvSpPr>
        <p:spPr>
          <a:xfrm>
            <a:off x="1471024" y="5864967"/>
            <a:ext cx="2262776" cy="447473"/>
          </a:xfrm>
          <a:prstGeom prst="roundRect">
            <a:avLst/>
          </a:prstGeom>
          <a:solidFill>
            <a:srgbClr val="0B62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答辩人：高树林</a:t>
            </a:r>
          </a:p>
        </p:txBody>
      </p:sp>
      <p:sp>
        <p:nvSpPr>
          <p:cNvPr id="13" name="矩形: 圆角 12">
            <a:extLst>
              <a:ext uri="{FF2B5EF4-FFF2-40B4-BE49-F238E27FC236}">
                <a16:creationId xmlns:a16="http://schemas.microsoft.com/office/drawing/2014/main" id="{EFE7FD6E-7BF4-B2ED-D8C6-44EE18E3BB98}"/>
              </a:ext>
            </a:extLst>
          </p:cNvPr>
          <p:cNvSpPr/>
          <p:nvPr/>
        </p:nvSpPr>
        <p:spPr>
          <a:xfrm>
            <a:off x="4564420" y="5864965"/>
            <a:ext cx="2262776" cy="447473"/>
          </a:xfrm>
          <a:prstGeom prst="roundRect">
            <a:avLst/>
          </a:prstGeom>
          <a:solidFill>
            <a:srgbClr val="0B62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指导老师：</a:t>
            </a:r>
            <a:r>
              <a:rPr lang="en-US" altLang="zh-CN" b="1" dirty="0">
                <a:latin typeface="微软雅黑" panose="020B0503020204020204" pitchFamily="34" charset="-122"/>
                <a:ea typeface="微软雅黑" panose="020B0503020204020204" pitchFamily="34" charset="-122"/>
              </a:rPr>
              <a:t>XXX</a:t>
            </a:r>
            <a:endParaRPr lang="zh-CN" altLang="en-US" b="1"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1A2A009D-FB6C-B79A-42D8-ABE6C22171B7}"/>
              </a:ext>
            </a:extLst>
          </p:cNvPr>
          <p:cNvSpPr/>
          <p:nvPr/>
        </p:nvSpPr>
        <p:spPr>
          <a:xfrm>
            <a:off x="7712678" y="5864966"/>
            <a:ext cx="2412194" cy="447473"/>
          </a:xfrm>
          <a:prstGeom prst="roundRect">
            <a:avLst/>
          </a:prstGeom>
          <a:solidFill>
            <a:srgbClr val="0B62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答辩时间：</a:t>
            </a:r>
            <a:r>
              <a:rPr lang="en-US" altLang="zh-CN" b="1" dirty="0">
                <a:latin typeface="微软雅黑" panose="020B0503020204020204" pitchFamily="34" charset="-122"/>
                <a:ea typeface="微软雅黑" panose="020B0503020204020204" pitchFamily="34" charset="-122"/>
              </a:rPr>
              <a:t>2024.6.6</a:t>
            </a:r>
            <a:endParaRPr lang="zh-CN" altLang="en-US"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E7B6095-9905-010E-9A34-118B3FF86595}"/>
              </a:ext>
            </a:extLst>
          </p:cNvPr>
          <p:cNvSpPr txBox="1"/>
          <p:nvPr/>
        </p:nvSpPr>
        <p:spPr>
          <a:xfrm>
            <a:off x="2063339" y="1876003"/>
            <a:ext cx="7619289" cy="1015663"/>
          </a:xfrm>
          <a:prstGeom prst="rect">
            <a:avLst/>
          </a:prstGeom>
          <a:noFill/>
        </p:spPr>
        <p:txBody>
          <a:bodyPr wrap="square" rtlCol="0">
            <a:spAutoFit/>
          </a:bodyPr>
          <a:lstStyle/>
          <a:p>
            <a:pPr algn="ctr"/>
            <a:r>
              <a:rPr lang="zh-CN" altLang="en-US" sz="6000" b="1" kern="100" dirty="0">
                <a:solidFill>
                  <a:schemeClr val="bg1"/>
                </a:solidFill>
                <a:effectLst/>
                <a:latin typeface="微软雅黑" panose="020B0503020204020204" pitchFamily="34" charset="-122"/>
                <a:ea typeface="微软雅黑" panose="020B0503020204020204" pitchFamily="34" charset="-122"/>
              </a:rPr>
              <a:t>智绘遥感，创领未来</a:t>
            </a:r>
          </a:p>
        </p:txBody>
      </p:sp>
    </p:spTree>
    <p:extLst>
      <p:ext uri="{BB962C8B-B14F-4D97-AF65-F5344CB8AC3E}">
        <p14:creationId xmlns:p14="http://schemas.microsoft.com/office/powerpoint/2010/main" val="65871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CBF681ED-434A-D6B2-12D1-8EAE5F8CE3E8}"/>
              </a:ext>
            </a:extLst>
          </p:cNvPr>
          <p:cNvSpPr/>
          <p:nvPr/>
        </p:nvSpPr>
        <p:spPr>
          <a:xfrm>
            <a:off x="5418008" y="5370746"/>
            <a:ext cx="4501063" cy="65045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8056B53E-6DD9-0367-7D91-E136B068EE44}"/>
              </a:ext>
            </a:extLst>
          </p:cNvPr>
          <p:cNvSpPr/>
          <p:nvPr/>
        </p:nvSpPr>
        <p:spPr>
          <a:xfrm>
            <a:off x="593889" y="1442301"/>
            <a:ext cx="11208470" cy="4769963"/>
          </a:xfrm>
          <a:prstGeom prst="rect">
            <a:avLst/>
          </a:prstGeom>
          <a:noFill/>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4">
            <a:extLst>
              <a:ext uri="{FF2B5EF4-FFF2-40B4-BE49-F238E27FC236}">
                <a16:creationId xmlns:a16="http://schemas.microsoft.com/office/drawing/2014/main" id="{5D9EA4DF-16CB-D529-C6AB-E2624062E8D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12" name="矩形 11">
            <a:extLst>
              <a:ext uri="{FF2B5EF4-FFF2-40B4-BE49-F238E27FC236}">
                <a16:creationId xmlns:a16="http://schemas.microsoft.com/office/drawing/2014/main" id="{B2FA4292-AAE7-B1ED-A1D5-B8B094FB9039}"/>
              </a:ext>
            </a:extLst>
          </p:cNvPr>
          <p:cNvSpPr/>
          <p:nvPr/>
        </p:nvSpPr>
        <p:spPr>
          <a:xfrm>
            <a:off x="-12990" y="-1642"/>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表格 12">
            <a:extLst>
              <a:ext uri="{FF2B5EF4-FFF2-40B4-BE49-F238E27FC236}">
                <a16:creationId xmlns:a16="http://schemas.microsoft.com/office/drawing/2014/main" id="{6370EFBC-6C2F-2EA6-C336-CEB30D04CFA3}"/>
              </a:ext>
            </a:extLst>
          </p:cNvPr>
          <p:cNvGraphicFramePr>
            <a:graphicFrameLocks noGrp="1"/>
          </p:cNvGraphicFramePr>
          <p:nvPr>
            <p:extLst>
              <p:ext uri="{D42A27DB-BD31-4B8C-83A1-F6EECF244321}">
                <p14:modId xmlns:p14="http://schemas.microsoft.com/office/powerpoint/2010/main" val="2965515379"/>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15" name="矩形 14">
            <a:extLst>
              <a:ext uri="{FF2B5EF4-FFF2-40B4-BE49-F238E27FC236}">
                <a16:creationId xmlns:a16="http://schemas.microsoft.com/office/drawing/2014/main" id="{F37A4C6A-133F-ED30-CD8E-40B7DAEEE46A}"/>
              </a:ext>
            </a:extLst>
          </p:cNvPr>
          <p:cNvSpPr/>
          <p:nvPr/>
        </p:nvSpPr>
        <p:spPr>
          <a:xfrm rot="10800000">
            <a:off x="-45991" y="6479670"/>
            <a:ext cx="12256845" cy="378330"/>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页脚占位符 1">
            <a:extLst>
              <a:ext uri="{FF2B5EF4-FFF2-40B4-BE49-F238E27FC236}">
                <a16:creationId xmlns:a16="http://schemas.microsoft.com/office/drawing/2014/main" id="{0B7FA91E-4E34-3F98-05AD-F099AA1B38F0}"/>
              </a:ext>
            </a:extLst>
          </p:cNvPr>
          <p:cNvSpPr>
            <a:spLocks noGrp="1"/>
          </p:cNvSpPr>
          <p:nvPr>
            <p:ph type="ftr" sz="quarter" idx="11"/>
          </p:nvPr>
        </p:nvSpPr>
        <p:spPr>
          <a:xfrm>
            <a:off x="10908527"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sp>
        <p:nvSpPr>
          <p:cNvPr id="20" name="椭圆 19">
            <a:extLst>
              <a:ext uri="{FF2B5EF4-FFF2-40B4-BE49-F238E27FC236}">
                <a16:creationId xmlns:a16="http://schemas.microsoft.com/office/drawing/2014/main" id="{B720B6F6-2A4F-C612-0AF9-7FC4B86C348A}"/>
              </a:ext>
            </a:extLst>
          </p:cNvPr>
          <p:cNvSpPr/>
          <p:nvPr/>
        </p:nvSpPr>
        <p:spPr>
          <a:xfrm>
            <a:off x="5563272" y="2247506"/>
            <a:ext cx="1892993" cy="2139885"/>
          </a:xfrm>
          <a:prstGeom prst="ellipse">
            <a:avLst/>
          </a:prstGeom>
          <a:solidFill>
            <a:srgbClr val="CCC2D9"/>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图像分割</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图像分类</a:t>
            </a:r>
          </a:p>
        </p:txBody>
      </p:sp>
      <p:sp>
        <p:nvSpPr>
          <p:cNvPr id="21" name="矩形 20">
            <a:extLst>
              <a:ext uri="{FF2B5EF4-FFF2-40B4-BE49-F238E27FC236}">
                <a16:creationId xmlns:a16="http://schemas.microsoft.com/office/drawing/2014/main" id="{48B481FF-2354-2102-19E0-B9BE6C41632D}"/>
              </a:ext>
            </a:extLst>
          </p:cNvPr>
          <p:cNvSpPr/>
          <p:nvPr/>
        </p:nvSpPr>
        <p:spPr>
          <a:xfrm>
            <a:off x="8169160" y="2247506"/>
            <a:ext cx="1479222" cy="2139885"/>
          </a:xfrm>
          <a:prstGeom prst="rect">
            <a:avLst/>
          </a:prstGeom>
          <a:solidFill>
            <a:srgbClr val="D9958F"/>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SAR</a:t>
            </a:r>
            <a:r>
              <a:rPr lang="zh-CN" altLang="en-US" dirty="0"/>
              <a:t>图像解译平台</a:t>
            </a:r>
          </a:p>
        </p:txBody>
      </p:sp>
      <p:cxnSp>
        <p:nvCxnSpPr>
          <p:cNvPr id="22" name="直接连接符 21">
            <a:extLst>
              <a:ext uri="{FF2B5EF4-FFF2-40B4-BE49-F238E27FC236}">
                <a16:creationId xmlns:a16="http://schemas.microsoft.com/office/drawing/2014/main" id="{A174373C-A80A-71E1-74E1-0758811838BD}"/>
              </a:ext>
            </a:extLst>
          </p:cNvPr>
          <p:cNvCxnSpPr>
            <a:cxnSpLocks/>
          </p:cNvCxnSpPr>
          <p:nvPr/>
        </p:nvCxnSpPr>
        <p:spPr>
          <a:xfrm>
            <a:off x="10257933" y="1442301"/>
            <a:ext cx="0" cy="4769963"/>
          </a:xfrm>
          <a:prstGeom prst="line">
            <a:avLst/>
          </a:prstGeom>
          <a:ln/>
        </p:spPr>
        <p:style>
          <a:lnRef idx="3">
            <a:schemeClr val="dk1"/>
          </a:lnRef>
          <a:fillRef idx="0">
            <a:schemeClr val="dk1"/>
          </a:fillRef>
          <a:effectRef idx="2">
            <a:schemeClr val="dk1"/>
          </a:effectRef>
          <a:fontRef idx="minor">
            <a:schemeClr val="tx1"/>
          </a:fontRef>
        </p:style>
      </p:cxnSp>
      <p:grpSp>
        <p:nvGrpSpPr>
          <p:cNvPr id="42" name="组合 41">
            <a:extLst>
              <a:ext uri="{FF2B5EF4-FFF2-40B4-BE49-F238E27FC236}">
                <a16:creationId xmlns:a16="http://schemas.microsoft.com/office/drawing/2014/main" id="{462B2B65-085D-C41D-783C-A81D0617DDC5}"/>
              </a:ext>
            </a:extLst>
          </p:cNvPr>
          <p:cNvGrpSpPr/>
          <p:nvPr/>
        </p:nvGrpSpPr>
        <p:grpSpPr>
          <a:xfrm>
            <a:off x="10379184" y="1649775"/>
            <a:ext cx="1319751" cy="3270654"/>
            <a:chOff x="10405326" y="1762180"/>
            <a:chExt cx="1319751" cy="3270654"/>
          </a:xfrm>
        </p:grpSpPr>
        <p:sp>
          <p:nvSpPr>
            <p:cNvPr id="27" name="矩形 26">
              <a:extLst>
                <a:ext uri="{FF2B5EF4-FFF2-40B4-BE49-F238E27FC236}">
                  <a16:creationId xmlns:a16="http://schemas.microsoft.com/office/drawing/2014/main" id="{0921B6D1-31A6-9889-4727-945DC55E6446}"/>
                </a:ext>
              </a:extLst>
            </p:cNvPr>
            <p:cNvSpPr/>
            <p:nvPr/>
          </p:nvSpPr>
          <p:spPr>
            <a:xfrm>
              <a:off x="10405326" y="1762180"/>
              <a:ext cx="1319751" cy="5279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军事侦察</a:t>
              </a:r>
              <a:endParaRPr lang="zh-CN" altLang="en-US" dirty="0"/>
            </a:p>
          </p:txBody>
        </p:sp>
        <p:sp>
          <p:nvSpPr>
            <p:cNvPr id="28" name="矩形 27">
              <a:extLst>
                <a:ext uri="{FF2B5EF4-FFF2-40B4-BE49-F238E27FC236}">
                  <a16:creationId xmlns:a16="http://schemas.microsoft.com/office/drawing/2014/main" id="{2307EB5B-6022-4C52-14B5-980EB2E72105}"/>
                </a:ext>
              </a:extLst>
            </p:cNvPr>
            <p:cNvSpPr/>
            <p:nvPr/>
          </p:nvSpPr>
          <p:spPr>
            <a:xfrm>
              <a:off x="10405326" y="2676431"/>
              <a:ext cx="1319751" cy="5279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环境监测</a:t>
              </a:r>
              <a:endParaRPr lang="zh-CN" altLang="en-US" dirty="0"/>
            </a:p>
          </p:txBody>
        </p:sp>
        <p:sp>
          <p:nvSpPr>
            <p:cNvPr id="29" name="矩形 28">
              <a:extLst>
                <a:ext uri="{FF2B5EF4-FFF2-40B4-BE49-F238E27FC236}">
                  <a16:creationId xmlns:a16="http://schemas.microsoft.com/office/drawing/2014/main" id="{39242B01-DD72-3EB3-CD3F-05D7FFBEE53D}"/>
                </a:ext>
              </a:extLst>
            </p:cNvPr>
            <p:cNvSpPr/>
            <p:nvPr/>
          </p:nvSpPr>
          <p:spPr>
            <a:xfrm>
              <a:off x="10405326" y="3590682"/>
              <a:ext cx="1319751" cy="5279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灾害评估</a:t>
              </a:r>
              <a:endParaRPr lang="zh-CN" altLang="en-US" dirty="0"/>
            </a:p>
          </p:txBody>
        </p:sp>
        <p:sp>
          <p:nvSpPr>
            <p:cNvPr id="30" name="矩形 29">
              <a:extLst>
                <a:ext uri="{FF2B5EF4-FFF2-40B4-BE49-F238E27FC236}">
                  <a16:creationId xmlns:a16="http://schemas.microsoft.com/office/drawing/2014/main" id="{0D62C7D4-3F29-5B60-6A87-EDF85F632CFB}"/>
                </a:ext>
              </a:extLst>
            </p:cNvPr>
            <p:cNvSpPr/>
            <p:nvPr/>
          </p:nvSpPr>
          <p:spPr>
            <a:xfrm>
              <a:off x="10405326" y="4504933"/>
              <a:ext cx="1319751" cy="5279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资源调查</a:t>
              </a:r>
            </a:p>
          </p:txBody>
        </p:sp>
      </p:grpSp>
      <p:sp>
        <p:nvSpPr>
          <p:cNvPr id="33" name="箭头: 右 32">
            <a:extLst>
              <a:ext uri="{FF2B5EF4-FFF2-40B4-BE49-F238E27FC236}">
                <a16:creationId xmlns:a16="http://schemas.microsoft.com/office/drawing/2014/main" id="{3AC3DA7E-D8CC-1AC4-4B60-F524E44D5187}"/>
              </a:ext>
            </a:extLst>
          </p:cNvPr>
          <p:cNvSpPr/>
          <p:nvPr/>
        </p:nvSpPr>
        <p:spPr>
          <a:xfrm>
            <a:off x="9713585" y="3161681"/>
            <a:ext cx="569141" cy="2673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FEC3715F-0319-23F7-0458-64B9D68A12E8}"/>
              </a:ext>
            </a:extLst>
          </p:cNvPr>
          <p:cNvPicPr>
            <a:picLocks noChangeAspect="1"/>
          </p:cNvPicPr>
          <p:nvPr/>
        </p:nvPicPr>
        <p:blipFill>
          <a:blip r:embed="rId3"/>
          <a:stretch>
            <a:fillRect/>
          </a:stretch>
        </p:blipFill>
        <p:spPr>
          <a:xfrm>
            <a:off x="593889" y="1488709"/>
            <a:ext cx="4475718" cy="3657479"/>
          </a:xfrm>
          <a:prstGeom prst="rect">
            <a:avLst/>
          </a:prstGeom>
        </p:spPr>
      </p:pic>
      <p:sp>
        <p:nvSpPr>
          <p:cNvPr id="41" name="箭头: 右 40">
            <a:extLst>
              <a:ext uri="{FF2B5EF4-FFF2-40B4-BE49-F238E27FC236}">
                <a16:creationId xmlns:a16="http://schemas.microsoft.com/office/drawing/2014/main" id="{5776638E-ABE3-7BC8-235F-5DB25E395F73}"/>
              </a:ext>
            </a:extLst>
          </p:cNvPr>
          <p:cNvSpPr/>
          <p:nvPr/>
        </p:nvSpPr>
        <p:spPr>
          <a:xfrm>
            <a:off x="7554649" y="3161681"/>
            <a:ext cx="569141" cy="2673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40C6BA25-F18C-787B-6624-E1E146846C7C}"/>
              </a:ext>
            </a:extLst>
          </p:cNvPr>
          <p:cNvSpPr/>
          <p:nvPr/>
        </p:nvSpPr>
        <p:spPr>
          <a:xfrm rot="19150850">
            <a:off x="4951692" y="4354887"/>
            <a:ext cx="1026392" cy="261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19400834-E52C-53D9-612F-2339228942F9}"/>
              </a:ext>
            </a:extLst>
          </p:cNvPr>
          <p:cNvSpPr/>
          <p:nvPr/>
        </p:nvSpPr>
        <p:spPr>
          <a:xfrm rot="1616650">
            <a:off x="5037627" y="2780256"/>
            <a:ext cx="583267" cy="2240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95EDC865-F78D-4ECE-3E93-EC5C87A059D5}"/>
              </a:ext>
            </a:extLst>
          </p:cNvPr>
          <p:cNvCxnSpPr>
            <a:cxnSpLocks/>
          </p:cNvCxnSpPr>
          <p:nvPr/>
        </p:nvCxnSpPr>
        <p:spPr>
          <a:xfrm>
            <a:off x="5178456" y="1442301"/>
            <a:ext cx="0" cy="4769963"/>
          </a:xfrm>
          <a:prstGeom prst="line">
            <a:avLst/>
          </a:prstGeom>
          <a:ln/>
        </p:spPr>
        <p:style>
          <a:lnRef idx="3">
            <a:schemeClr val="dk1"/>
          </a:lnRef>
          <a:fillRef idx="0">
            <a:schemeClr val="dk1"/>
          </a:fillRef>
          <a:effectRef idx="2">
            <a:schemeClr val="dk1"/>
          </a:effectRef>
          <a:fontRef idx="minor">
            <a:schemeClr val="tx1"/>
          </a:fontRef>
        </p:style>
      </p:cxnSp>
      <p:sp>
        <p:nvSpPr>
          <p:cNvPr id="47" name="文本框 46">
            <a:extLst>
              <a:ext uri="{FF2B5EF4-FFF2-40B4-BE49-F238E27FC236}">
                <a16:creationId xmlns:a16="http://schemas.microsoft.com/office/drawing/2014/main" id="{1ABA052C-2E74-680E-F0EF-74896EC1545F}"/>
              </a:ext>
            </a:extLst>
          </p:cNvPr>
          <p:cNvSpPr txBox="1"/>
          <p:nvPr/>
        </p:nvSpPr>
        <p:spPr>
          <a:xfrm>
            <a:off x="78718" y="910080"/>
            <a:ext cx="228741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选题背景和意义</a:t>
            </a:r>
          </a:p>
        </p:txBody>
      </p:sp>
      <p:sp>
        <p:nvSpPr>
          <p:cNvPr id="49" name="矩形 48">
            <a:extLst>
              <a:ext uri="{FF2B5EF4-FFF2-40B4-BE49-F238E27FC236}">
                <a16:creationId xmlns:a16="http://schemas.microsoft.com/office/drawing/2014/main" id="{4EC67485-EF6D-1FA5-ECBA-142E7EE2CB7E}"/>
              </a:ext>
            </a:extLst>
          </p:cNvPr>
          <p:cNvSpPr/>
          <p:nvPr/>
        </p:nvSpPr>
        <p:spPr>
          <a:xfrm>
            <a:off x="803874" y="5146188"/>
            <a:ext cx="3766118" cy="98890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依托国家自然科学青年基金项目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基于互补自监督学习的</a:t>
            </a:r>
            <a:r>
              <a:rPr lang="en-US" altLang="zh-CN" sz="1600" dirty="0">
                <a:latin typeface="微软雅黑" panose="020B0503020204020204" pitchFamily="34" charset="-122"/>
                <a:ea typeface="微软雅黑" panose="020B0503020204020204" pitchFamily="34" charset="-122"/>
              </a:rPr>
              <a:t>SAR</a:t>
            </a:r>
            <a:r>
              <a:rPr lang="zh-CN" altLang="en-US" sz="1600" dirty="0">
                <a:latin typeface="微软雅黑" panose="020B0503020204020204" pitchFamily="34" charset="-122"/>
                <a:ea typeface="微软雅黑" panose="020B0503020204020204" pitchFamily="34" charset="-122"/>
              </a:rPr>
              <a:t>图像地物分类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中的汉中地区数据（一景，两分辨率）</a:t>
            </a:r>
          </a:p>
        </p:txBody>
      </p:sp>
      <p:grpSp>
        <p:nvGrpSpPr>
          <p:cNvPr id="56" name="组合 55">
            <a:extLst>
              <a:ext uri="{FF2B5EF4-FFF2-40B4-BE49-F238E27FC236}">
                <a16:creationId xmlns:a16="http://schemas.microsoft.com/office/drawing/2014/main" id="{1005C23F-4794-5F4E-49C6-EA11A6932EAB}"/>
              </a:ext>
            </a:extLst>
          </p:cNvPr>
          <p:cNvGrpSpPr/>
          <p:nvPr/>
        </p:nvGrpSpPr>
        <p:grpSpPr>
          <a:xfrm>
            <a:off x="6062020" y="645737"/>
            <a:ext cx="4317164" cy="765799"/>
            <a:chOff x="6876748" y="4468136"/>
            <a:chExt cx="2040829" cy="1050501"/>
          </a:xfrm>
        </p:grpSpPr>
        <p:sp>
          <p:nvSpPr>
            <p:cNvPr id="54" name="对话气泡: 椭圆形 53">
              <a:extLst>
                <a:ext uri="{FF2B5EF4-FFF2-40B4-BE49-F238E27FC236}">
                  <a16:creationId xmlns:a16="http://schemas.microsoft.com/office/drawing/2014/main" id="{18CF5ACB-F1C1-E85D-5850-CDA6A2E99229}"/>
                </a:ext>
              </a:extLst>
            </p:cNvPr>
            <p:cNvSpPr/>
            <p:nvPr/>
          </p:nvSpPr>
          <p:spPr>
            <a:xfrm>
              <a:off x="6882924" y="4468136"/>
              <a:ext cx="1989055" cy="1046375"/>
            </a:xfrm>
            <a:prstGeom prst="wedgeEllipseCallout">
              <a:avLst>
                <a:gd name="adj1" fmla="val -78623"/>
                <a:gd name="adj2" fmla="val 213768"/>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对话气泡: 椭圆形 54">
              <a:extLst>
                <a:ext uri="{FF2B5EF4-FFF2-40B4-BE49-F238E27FC236}">
                  <a16:creationId xmlns:a16="http://schemas.microsoft.com/office/drawing/2014/main" id="{EF396372-913E-8080-C786-9D340CC5D275}"/>
                </a:ext>
              </a:extLst>
            </p:cNvPr>
            <p:cNvSpPr/>
            <p:nvPr/>
          </p:nvSpPr>
          <p:spPr>
            <a:xfrm>
              <a:off x="6876748" y="4472262"/>
              <a:ext cx="2040829" cy="1046375"/>
            </a:xfrm>
            <a:prstGeom prst="wedgeEllipseCallout">
              <a:avLst>
                <a:gd name="adj1" fmla="val -78296"/>
                <a:gd name="adj2" fmla="val 459204"/>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SAR</a:t>
              </a:r>
              <a:r>
                <a:rPr lang="zh-CN" altLang="en-US" dirty="0">
                  <a:solidFill>
                    <a:schemeClr val="tx1"/>
                  </a:solidFill>
                  <a:latin typeface="微软雅黑" panose="020B0503020204020204" pitchFamily="34" charset="-122"/>
                  <a:ea typeface="微软雅黑" panose="020B0503020204020204" pitchFamily="34" charset="-122"/>
                </a:rPr>
                <a:t>图像（主动成像，全天时、全天候）</a:t>
              </a:r>
            </a:p>
          </p:txBody>
        </p:sp>
      </p:grpSp>
      <p:sp>
        <p:nvSpPr>
          <p:cNvPr id="59" name="矩形 58">
            <a:extLst>
              <a:ext uri="{FF2B5EF4-FFF2-40B4-BE49-F238E27FC236}">
                <a16:creationId xmlns:a16="http://schemas.microsoft.com/office/drawing/2014/main" id="{D7DE74FA-FF3E-578E-ACA2-48B208511FA9}"/>
              </a:ext>
            </a:extLst>
          </p:cNvPr>
          <p:cNvSpPr/>
          <p:nvPr/>
        </p:nvSpPr>
        <p:spPr>
          <a:xfrm>
            <a:off x="10379184" y="5370746"/>
            <a:ext cx="1281090" cy="65045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应用</a:t>
            </a:r>
          </a:p>
        </p:txBody>
      </p:sp>
      <p:graphicFrame>
        <p:nvGraphicFramePr>
          <p:cNvPr id="60" name="表格 59">
            <a:extLst>
              <a:ext uri="{FF2B5EF4-FFF2-40B4-BE49-F238E27FC236}">
                <a16:creationId xmlns:a16="http://schemas.microsoft.com/office/drawing/2014/main" id="{0BAF2ED3-4625-FD14-471C-A0CBB4D6B771}"/>
              </a:ext>
            </a:extLst>
          </p:cNvPr>
          <p:cNvGraphicFramePr>
            <a:graphicFrameLocks noGrp="1"/>
          </p:cNvGraphicFramePr>
          <p:nvPr>
            <p:extLst>
              <p:ext uri="{D42A27DB-BD31-4B8C-83A1-F6EECF244321}">
                <p14:modId xmlns:p14="http://schemas.microsoft.com/office/powerpoint/2010/main" val="24474291"/>
              </p:ext>
            </p:extLst>
          </p:nvPr>
        </p:nvGraphicFramePr>
        <p:xfrm>
          <a:off x="5442801" y="5384581"/>
          <a:ext cx="4476272" cy="636615"/>
        </p:xfrm>
        <a:graphic>
          <a:graphicData uri="http://schemas.openxmlformats.org/drawingml/2006/table">
            <a:tbl>
              <a:tblPr firstRow="1" bandRow="1">
                <a:tableStyleId>{5C22544A-7EE6-4342-B048-85BDC9FD1C3A}</a:tableStyleId>
              </a:tblPr>
              <a:tblGrid>
                <a:gridCol w="1119068">
                  <a:extLst>
                    <a:ext uri="{9D8B030D-6E8A-4147-A177-3AD203B41FA5}">
                      <a16:colId xmlns:a16="http://schemas.microsoft.com/office/drawing/2014/main" val="3169462184"/>
                    </a:ext>
                  </a:extLst>
                </a:gridCol>
                <a:gridCol w="1119068">
                  <a:extLst>
                    <a:ext uri="{9D8B030D-6E8A-4147-A177-3AD203B41FA5}">
                      <a16:colId xmlns:a16="http://schemas.microsoft.com/office/drawing/2014/main" val="1810814103"/>
                    </a:ext>
                  </a:extLst>
                </a:gridCol>
                <a:gridCol w="1119068">
                  <a:extLst>
                    <a:ext uri="{9D8B030D-6E8A-4147-A177-3AD203B41FA5}">
                      <a16:colId xmlns:a16="http://schemas.microsoft.com/office/drawing/2014/main" val="314257571"/>
                    </a:ext>
                  </a:extLst>
                </a:gridCol>
                <a:gridCol w="1119068">
                  <a:extLst>
                    <a:ext uri="{9D8B030D-6E8A-4147-A177-3AD203B41FA5}">
                      <a16:colId xmlns:a16="http://schemas.microsoft.com/office/drawing/2014/main" val="98001557"/>
                    </a:ext>
                  </a:extLst>
                </a:gridCol>
              </a:tblGrid>
              <a:tr h="636615">
                <a:tc>
                  <a:txBody>
                    <a:bodyPr/>
                    <a:lstStyle/>
                    <a:p>
                      <a:r>
                        <a:rPr lang="zh-CN" altLang="en-US" b="0" dirty="0">
                          <a:solidFill>
                            <a:schemeClr val="bg1"/>
                          </a:solidFill>
                        </a:rPr>
                        <a:t>数据裁剪</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bg1"/>
                          </a:solidFill>
                        </a:rPr>
                        <a:t>数据增强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b="0" dirty="0">
                          <a:solidFill>
                            <a:schemeClr val="bg1"/>
                          </a:solidFill>
                        </a:rPr>
                        <a:t>数据推理</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b="0" dirty="0">
                          <a:solidFill>
                            <a:schemeClr val="bg1"/>
                          </a:solidFill>
                        </a:rPr>
                        <a:t>数据分析</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192431"/>
                  </a:ext>
                </a:extLst>
              </a:tr>
            </a:tbl>
          </a:graphicData>
        </a:graphic>
      </p:graphicFrame>
      <p:sp>
        <p:nvSpPr>
          <p:cNvPr id="2" name="矩形 1">
            <a:hlinkClick r:id="rId4" action="ppaction://hlinksldjump"/>
            <a:extLst>
              <a:ext uri="{FF2B5EF4-FFF2-40B4-BE49-F238E27FC236}">
                <a16:creationId xmlns:a16="http://schemas.microsoft.com/office/drawing/2014/main" id="{8AF0B012-2E17-AC85-648E-99D42718B225}"/>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hlinkClick r:id="rId5" action="ppaction://hlinksldjump"/>
            <a:extLst>
              <a:ext uri="{FF2B5EF4-FFF2-40B4-BE49-F238E27FC236}">
                <a16:creationId xmlns:a16="http://schemas.microsoft.com/office/drawing/2014/main" id="{32B27C04-4C0C-F8FC-2C69-10DD3AC341B1}"/>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hlinkClick r:id="rId6" action="ppaction://hlinksldjump"/>
            <a:extLst>
              <a:ext uri="{FF2B5EF4-FFF2-40B4-BE49-F238E27FC236}">
                <a16:creationId xmlns:a16="http://schemas.microsoft.com/office/drawing/2014/main" id="{0919EA8D-EE7B-7B96-D7AA-B9F4CE646180}"/>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hlinkClick r:id="rId7" action="ppaction://hlinksldjump"/>
            <a:extLst>
              <a:ext uri="{FF2B5EF4-FFF2-40B4-BE49-F238E27FC236}">
                <a16:creationId xmlns:a16="http://schemas.microsoft.com/office/drawing/2014/main" id="{27DA9BAD-2065-2859-EAF6-A85258C6124D}"/>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hlinkClick r:id="rId8" action="ppaction://hlinksldjump"/>
            <a:extLst>
              <a:ext uri="{FF2B5EF4-FFF2-40B4-BE49-F238E27FC236}">
                <a16:creationId xmlns:a16="http://schemas.microsoft.com/office/drawing/2014/main" id="{BA536701-5253-EF61-32BC-E22D780C3EF5}"/>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9" action="ppaction://hlinksldjump"/>
            <a:extLst>
              <a:ext uri="{FF2B5EF4-FFF2-40B4-BE49-F238E27FC236}">
                <a16:creationId xmlns:a16="http://schemas.microsoft.com/office/drawing/2014/main" id="{230624B1-D805-934C-BC52-7E0F53C10EB2}"/>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a:hlinkClick r:id="rId10"/>
            <a:extLst>
              <a:ext uri="{FF2B5EF4-FFF2-40B4-BE49-F238E27FC236}">
                <a16:creationId xmlns:a16="http://schemas.microsoft.com/office/drawing/2014/main" id="{C5363DE2-5A4A-79A8-3511-8332D1B699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
        <p:nvSpPr>
          <p:cNvPr id="9" name="对话气泡: 椭圆形 8">
            <a:extLst>
              <a:ext uri="{FF2B5EF4-FFF2-40B4-BE49-F238E27FC236}">
                <a16:creationId xmlns:a16="http://schemas.microsoft.com/office/drawing/2014/main" id="{F737FB40-E019-5C55-C690-EB06FEF790A0}"/>
              </a:ext>
            </a:extLst>
          </p:cNvPr>
          <p:cNvSpPr/>
          <p:nvPr/>
        </p:nvSpPr>
        <p:spPr>
          <a:xfrm>
            <a:off x="2174572" y="622643"/>
            <a:ext cx="3243436" cy="788891"/>
          </a:xfrm>
          <a:prstGeom prst="wedgeEllipseCallout">
            <a:avLst>
              <a:gd name="adj1" fmla="val -66809"/>
              <a:gd name="adj2" fmla="val 60690"/>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对话气泡: 椭圆形 13">
            <a:extLst>
              <a:ext uri="{FF2B5EF4-FFF2-40B4-BE49-F238E27FC236}">
                <a16:creationId xmlns:a16="http://schemas.microsoft.com/office/drawing/2014/main" id="{E8F16D46-D664-B4BA-0E5E-2021874A5E74}"/>
              </a:ext>
            </a:extLst>
          </p:cNvPr>
          <p:cNvSpPr/>
          <p:nvPr/>
        </p:nvSpPr>
        <p:spPr>
          <a:xfrm>
            <a:off x="2171991" y="623039"/>
            <a:ext cx="3270810" cy="788891"/>
          </a:xfrm>
          <a:prstGeom prst="wedgeEllipseCallout">
            <a:avLst>
              <a:gd name="adj1" fmla="val -30617"/>
              <a:gd name="adj2" fmla="val 303438"/>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光学遥感图像（易受天气、光线干扰）</a:t>
            </a:r>
          </a:p>
        </p:txBody>
      </p:sp>
    </p:spTree>
    <p:extLst>
      <p:ext uri="{BB962C8B-B14F-4D97-AF65-F5344CB8AC3E}">
        <p14:creationId xmlns:p14="http://schemas.microsoft.com/office/powerpoint/2010/main" val="120600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6"/>
                                        </p:tgtEl>
                                        <p:attrNameLst>
                                          <p:attrName>ppt_x</p:attrName>
                                        </p:attrNameLst>
                                      </p:cBhvr>
                                      <p:tavLst>
                                        <p:tav tm="0">
                                          <p:val>
                                            <p:strVal val="ppt_x"/>
                                          </p:val>
                                        </p:tav>
                                        <p:tav tm="100000">
                                          <p:val>
                                            <p:strVal val="ppt_x"/>
                                          </p:val>
                                        </p:tav>
                                      </p:tavLst>
                                    </p:anim>
                                    <p:anim calcmode="lin" valueType="num">
                                      <p:cBhvr additive="base">
                                        <p:cTn id="7" dur="500"/>
                                        <p:tgtEl>
                                          <p:spTgt spid="56"/>
                                        </p:tgtEl>
                                        <p:attrNameLst>
                                          <p:attrName>ppt_y</p:attrName>
                                        </p:attrNameLst>
                                      </p:cBhvr>
                                      <p:tavLst>
                                        <p:tav tm="0">
                                          <p:val>
                                            <p:strVal val="ppt_y"/>
                                          </p:val>
                                        </p:tav>
                                        <p:tav tm="100000">
                                          <p:val>
                                            <p:strVal val="1+ppt_h/2"/>
                                          </p:val>
                                        </p:tav>
                                      </p:tavLst>
                                    </p:anim>
                                    <p:set>
                                      <p:cBhvr>
                                        <p:cTn id="8" dur="1" fill="hold">
                                          <p:stCondLst>
                                            <p:cond delay="499"/>
                                          </p:stCondLst>
                                        </p:cTn>
                                        <p:tgtEl>
                                          <p:spTgt spid="56"/>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4"/>
                                        </p:tgtEl>
                                        <p:attrNameLst>
                                          <p:attrName>ppt_x</p:attrName>
                                        </p:attrNameLst>
                                      </p:cBhvr>
                                      <p:tavLst>
                                        <p:tav tm="0">
                                          <p:val>
                                            <p:strVal val="ppt_x"/>
                                          </p:val>
                                        </p:tav>
                                        <p:tav tm="100000">
                                          <p:val>
                                            <p:strVal val="ppt_x"/>
                                          </p:val>
                                        </p:tav>
                                      </p:tavLst>
                                    </p:anim>
                                    <p:anim calcmode="lin" valueType="num">
                                      <p:cBhvr additive="base">
                                        <p:cTn id="11" dur="500"/>
                                        <p:tgtEl>
                                          <p:spTgt spid="14"/>
                                        </p:tgtEl>
                                        <p:attrNameLst>
                                          <p:attrName>ppt_y</p:attrName>
                                        </p:attrNameLst>
                                      </p:cBhvr>
                                      <p:tavLst>
                                        <p:tav tm="0">
                                          <p:val>
                                            <p:strVal val="ppt_y"/>
                                          </p:val>
                                        </p:tav>
                                        <p:tav tm="100000">
                                          <p:val>
                                            <p:strVal val="1+ppt_h/2"/>
                                          </p:val>
                                        </p:tav>
                                      </p:tavLst>
                                    </p:anim>
                                    <p:set>
                                      <p:cBhvr>
                                        <p:cTn id="12" dur="1" fill="hold">
                                          <p:stCondLst>
                                            <p:cond delay="499"/>
                                          </p:stCondLst>
                                        </p:cTn>
                                        <p:tgtEl>
                                          <p:spTgt spid="14"/>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9"/>
                                        </p:tgtEl>
                                        <p:attrNameLst>
                                          <p:attrName>ppt_x</p:attrName>
                                        </p:attrNameLst>
                                      </p:cBhvr>
                                      <p:tavLst>
                                        <p:tav tm="0">
                                          <p:val>
                                            <p:strVal val="ppt_x"/>
                                          </p:val>
                                        </p:tav>
                                        <p:tav tm="100000">
                                          <p:val>
                                            <p:strVal val="ppt_x"/>
                                          </p:val>
                                        </p:tav>
                                      </p:tavLst>
                                    </p:anim>
                                    <p:anim calcmode="lin" valueType="num">
                                      <p:cBhvr additive="base">
                                        <p:cTn id="15" dur="500"/>
                                        <p:tgtEl>
                                          <p:spTgt spid="9"/>
                                        </p:tgtEl>
                                        <p:attrNameLst>
                                          <p:attrName>ppt_y</p:attrName>
                                        </p:attrNameLst>
                                      </p:cBhvr>
                                      <p:tavLst>
                                        <p:tav tm="0">
                                          <p:val>
                                            <p:strVal val="ppt_y"/>
                                          </p:val>
                                        </p:tav>
                                        <p:tav tm="100000">
                                          <p:val>
                                            <p:strVal val="1+ppt_h/2"/>
                                          </p:val>
                                        </p:tav>
                                      </p:tavLst>
                                    </p:anim>
                                    <p:set>
                                      <p:cBhvr>
                                        <p:cTn id="1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FD77589-F5CE-859E-5A73-71CDB1DDA066}"/>
              </a:ext>
            </a:extLst>
          </p:cNvPr>
          <p:cNvSpPr/>
          <p:nvPr/>
        </p:nvSpPr>
        <p:spPr>
          <a:xfrm>
            <a:off x="1117600" y="1649878"/>
            <a:ext cx="3592945" cy="689673"/>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传统方法基于纹理统计特征、深度学习方法需要大量人工标注</a:t>
            </a:r>
          </a:p>
        </p:txBody>
      </p:sp>
      <p:sp>
        <p:nvSpPr>
          <p:cNvPr id="5" name="矩形: 圆角 4">
            <a:extLst>
              <a:ext uri="{FF2B5EF4-FFF2-40B4-BE49-F238E27FC236}">
                <a16:creationId xmlns:a16="http://schemas.microsoft.com/office/drawing/2014/main" id="{241B5124-0E22-9375-90D0-D10FF6ACDFC1}"/>
              </a:ext>
            </a:extLst>
          </p:cNvPr>
          <p:cNvSpPr/>
          <p:nvPr/>
        </p:nvSpPr>
        <p:spPr>
          <a:xfrm>
            <a:off x="7689272" y="1649878"/>
            <a:ext cx="3592945" cy="689673"/>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人工标记或特征提取的工作量大，需要丰富的专业知识</a:t>
            </a:r>
          </a:p>
        </p:txBody>
      </p:sp>
      <p:sp>
        <p:nvSpPr>
          <p:cNvPr id="6" name="矩形: 圆角 5">
            <a:extLst>
              <a:ext uri="{FF2B5EF4-FFF2-40B4-BE49-F238E27FC236}">
                <a16:creationId xmlns:a16="http://schemas.microsoft.com/office/drawing/2014/main" id="{DDC3B401-2681-2724-D506-03E2A7B68395}"/>
              </a:ext>
            </a:extLst>
          </p:cNvPr>
          <p:cNvSpPr/>
          <p:nvPr/>
        </p:nvSpPr>
        <p:spPr>
          <a:xfrm>
            <a:off x="1117600" y="4323996"/>
            <a:ext cx="10164618" cy="163317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zh-CN" altLang="en-US" dirty="0">
                <a:solidFill>
                  <a:schemeClr val="bg1"/>
                </a:solidFill>
                <a:latin typeface="微软雅黑" panose="020B0503020204020204" pitchFamily="34" charset="-122"/>
                <a:ea typeface="微软雅黑" panose="020B0503020204020204" pitchFamily="34" charset="-122"/>
              </a:rPr>
              <a:t>采用</a:t>
            </a:r>
            <a:r>
              <a:rPr lang="zh-CN" altLang="en-US" sz="1800" b="1" dirty="0">
                <a:solidFill>
                  <a:srgbClr val="FF0000"/>
                </a:solidFill>
                <a:latin typeface="微软雅黑" panose="020B0503020204020204" pitchFamily="34" charset="-122"/>
                <a:ea typeface="微软雅黑" panose="020B0503020204020204" pitchFamily="34" charset="-122"/>
              </a:rPr>
              <a:t>对比学习方法</a:t>
            </a:r>
            <a:r>
              <a:rPr lang="zh-CN" altLang="en-US" sz="1800" dirty="0">
                <a:solidFill>
                  <a:schemeClr val="bg1"/>
                </a:solidFill>
                <a:latin typeface="微软雅黑" panose="020B0503020204020204" pitchFamily="34" charset="-122"/>
                <a:ea typeface="微软雅黑" panose="020B0503020204020204" pitchFamily="34" charset="-122"/>
              </a:rPr>
              <a:t>，</a:t>
            </a:r>
            <a:r>
              <a:rPr lang="zh-CN" altLang="en-US" sz="1800" b="1" dirty="0">
                <a:solidFill>
                  <a:schemeClr val="tx1"/>
                </a:solidFill>
                <a:latin typeface="微软雅黑" panose="020B0503020204020204" pitchFamily="34" charset="-122"/>
                <a:ea typeface="微软雅黑" panose="020B0503020204020204" pitchFamily="34" charset="-122"/>
              </a:rPr>
              <a:t>少量标记</a:t>
            </a:r>
            <a:r>
              <a:rPr lang="zh-CN" altLang="en-US" sz="1800" dirty="0">
                <a:solidFill>
                  <a:schemeClr val="bg1"/>
                </a:solidFill>
                <a:latin typeface="微软雅黑" panose="020B0503020204020204" pitchFamily="34" charset="-122"/>
                <a:ea typeface="微软雅黑" panose="020B0503020204020204" pitchFamily="34" charset="-122"/>
              </a:rPr>
              <a:t>，解决人工成本问题</a:t>
            </a:r>
            <a:endParaRPr lang="en-US" altLang="zh-CN"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800" dirty="0">
                <a:solidFill>
                  <a:schemeClr val="bg1"/>
                </a:solidFill>
                <a:latin typeface="微软雅黑" panose="020B0503020204020204" pitchFamily="34" charset="-122"/>
                <a:ea typeface="微软雅黑" panose="020B0503020204020204" pitchFamily="34" charset="-122"/>
              </a:rPr>
              <a:t>采用</a:t>
            </a:r>
            <a:r>
              <a:rPr lang="zh-CN" altLang="en-US" sz="1800" b="1" dirty="0">
                <a:solidFill>
                  <a:srgbClr val="FF0000"/>
                </a:solidFill>
                <a:latin typeface="微软雅黑" panose="020B0503020204020204" pitchFamily="34" charset="-122"/>
                <a:ea typeface="微软雅黑" panose="020B0503020204020204" pitchFamily="34" charset="-122"/>
              </a:rPr>
              <a:t>多</a:t>
            </a:r>
            <a:r>
              <a:rPr lang="zh-CN" altLang="en-US" b="1" dirty="0">
                <a:solidFill>
                  <a:srgbClr val="FF0000"/>
                </a:solidFill>
                <a:latin typeface="微软雅黑" panose="020B0503020204020204" pitchFamily="34" charset="-122"/>
                <a:ea typeface="微软雅黑" panose="020B0503020204020204" pitchFamily="34" charset="-122"/>
              </a:rPr>
              <a:t>分辨率</a:t>
            </a:r>
            <a:r>
              <a:rPr lang="zh-CN" altLang="en-US" sz="1800" b="1" dirty="0">
                <a:solidFill>
                  <a:srgbClr val="FF0000"/>
                </a:solidFill>
                <a:latin typeface="微软雅黑" panose="020B0503020204020204" pitchFamily="34" charset="-122"/>
                <a:ea typeface="微软雅黑" panose="020B0503020204020204" pitchFamily="34" charset="-122"/>
              </a:rPr>
              <a:t>方法</a:t>
            </a:r>
            <a:r>
              <a:rPr lang="zh-CN" altLang="en-US" sz="1800" dirty="0">
                <a:solidFill>
                  <a:schemeClr val="bg1"/>
                </a:solidFill>
                <a:latin typeface="微软雅黑" panose="020B0503020204020204" pitchFamily="34" charset="-122"/>
                <a:ea typeface="微软雅黑" panose="020B0503020204020204" pitchFamily="34" charset="-122"/>
              </a:rPr>
              <a:t>通过多层次提取地物特征，增加模型从</a:t>
            </a:r>
            <a:r>
              <a:rPr lang="zh-CN" altLang="en-US" sz="1800" b="1" dirty="0">
                <a:solidFill>
                  <a:srgbClr val="FF0000"/>
                </a:solidFill>
                <a:latin typeface="微软雅黑" panose="020B0503020204020204" pitchFamily="34" charset="-122"/>
                <a:ea typeface="微软雅黑" panose="020B0503020204020204" pitchFamily="34" charset="-122"/>
              </a:rPr>
              <a:t>整体和局部细节</a:t>
            </a:r>
            <a:r>
              <a:rPr lang="zh-CN" altLang="en-US" sz="1800" dirty="0">
                <a:solidFill>
                  <a:schemeClr val="bg1"/>
                </a:solidFill>
                <a:latin typeface="微软雅黑" panose="020B0503020204020204" pitchFamily="34" charset="-122"/>
                <a:ea typeface="微软雅黑" panose="020B0503020204020204" pitchFamily="34" charset="-122"/>
              </a:rPr>
              <a:t>同时关注地物的特征，增加模型鲁棒性、准确性和泛化能力，</a:t>
            </a:r>
          </a:p>
        </p:txBody>
      </p:sp>
      <p:sp>
        <p:nvSpPr>
          <p:cNvPr id="7" name="矩形: 圆角 6">
            <a:extLst>
              <a:ext uri="{FF2B5EF4-FFF2-40B4-BE49-F238E27FC236}">
                <a16:creationId xmlns:a16="http://schemas.microsoft.com/office/drawing/2014/main" id="{84195642-1B4D-6A0E-D4D3-7A31FA636344}"/>
              </a:ext>
            </a:extLst>
          </p:cNvPr>
          <p:cNvSpPr/>
          <p:nvPr/>
        </p:nvSpPr>
        <p:spPr>
          <a:xfrm>
            <a:off x="7689273" y="2926801"/>
            <a:ext cx="3592945" cy="689673"/>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单分辨率不能很好提取地物特征，可能导致模型泛化能力不佳</a:t>
            </a:r>
          </a:p>
        </p:txBody>
      </p:sp>
      <p:sp>
        <p:nvSpPr>
          <p:cNvPr id="8" name="矩形: 圆角 7">
            <a:extLst>
              <a:ext uri="{FF2B5EF4-FFF2-40B4-BE49-F238E27FC236}">
                <a16:creationId xmlns:a16="http://schemas.microsoft.com/office/drawing/2014/main" id="{C40A89B3-CF1A-C929-AE54-DBD5BD997A3F}"/>
              </a:ext>
            </a:extLst>
          </p:cNvPr>
          <p:cNvSpPr/>
          <p:nvPr/>
        </p:nvSpPr>
        <p:spPr>
          <a:xfrm>
            <a:off x="1117600" y="2958950"/>
            <a:ext cx="3592945" cy="689673"/>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单分辨率图像用来统一的特征提取和分析方法，</a:t>
            </a:r>
          </a:p>
        </p:txBody>
      </p:sp>
      <p:sp>
        <p:nvSpPr>
          <p:cNvPr id="9" name="箭头: 右 8">
            <a:extLst>
              <a:ext uri="{FF2B5EF4-FFF2-40B4-BE49-F238E27FC236}">
                <a16:creationId xmlns:a16="http://schemas.microsoft.com/office/drawing/2014/main" id="{E37171A0-3C1B-9186-1015-29C962259D9B}"/>
              </a:ext>
            </a:extLst>
          </p:cNvPr>
          <p:cNvSpPr/>
          <p:nvPr/>
        </p:nvSpPr>
        <p:spPr>
          <a:xfrm>
            <a:off x="5273964" y="1882576"/>
            <a:ext cx="1791855" cy="212437"/>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5479DBFA-AE30-5CB8-2A35-00EC3B9D8331}"/>
              </a:ext>
            </a:extLst>
          </p:cNvPr>
          <p:cNvSpPr/>
          <p:nvPr/>
        </p:nvSpPr>
        <p:spPr>
          <a:xfrm>
            <a:off x="5273963" y="3165418"/>
            <a:ext cx="1791855" cy="212437"/>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 name="矩形 4">
            <a:extLst>
              <a:ext uri="{FF2B5EF4-FFF2-40B4-BE49-F238E27FC236}">
                <a16:creationId xmlns:a16="http://schemas.microsoft.com/office/drawing/2014/main" id="{5D9EA4DF-16CB-D529-C6AB-E2624062E8D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12" name="矩形 11">
            <a:extLst>
              <a:ext uri="{FF2B5EF4-FFF2-40B4-BE49-F238E27FC236}">
                <a16:creationId xmlns:a16="http://schemas.microsoft.com/office/drawing/2014/main" id="{B2FA4292-AAE7-B1ED-A1D5-B8B094FB9039}"/>
              </a:ext>
            </a:extLst>
          </p:cNvPr>
          <p:cNvSpPr/>
          <p:nvPr/>
        </p:nvSpPr>
        <p:spPr>
          <a:xfrm>
            <a:off x="-12990" y="-1642"/>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表格 12">
            <a:extLst>
              <a:ext uri="{FF2B5EF4-FFF2-40B4-BE49-F238E27FC236}">
                <a16:creationId xmlns:a16="http://schemas.microsoft.com/office/drawing/2014/main" id="{6370EFBC-6C2F-2EA6-C336-CEB30D04CFA3}"/>
              </a:ext>
            </a:extLst>
          </p:cNvPr>
          <p:cNvGraphicFramePr>
            <a:graphicFrameLocks noGrp="1"/>
          </p:cNvGraphicFramePr>
          <p:nvPr>
            <p:extLst>
              <p:ext uri="{D42A27DB-BD31-4B8C-83A1-F6EECF244321}">
                <p14:modId xmlns:p14="http://schemas.microsoft.com/office/powerpoint/2010/main" val="4289365647"/>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选题背景</a:t>
                      </a:r>
                      <a:endParaRPr lang="zh-CN" altLang="en-US" sz="1600" dirty="0">
                        <a:solidFill>
                          <a:schemeClr val="bg1"/>
                        </a:solidFill>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15" name="矩形 14">
            <a:extLst>
              <a:ext uri="{FF2B5EF4-FFF2-40B4-BE49-F238E27FC236}">
                <a16:creationId xmlns:a16="http://schemas.microsoft.com/office/drawing/2014/main" id="{F37A4C6A-133F-ED30-CD8E-40B7DAEEE46A}"/>
              </a:ext>
            </a:extLst>
          </p:cNvPr>
          <p:cNvSpPr/>
          <p:nvPr/>
        </p:nvSpPr>
        <p:spPr>
          <a:xfrm rot="10800000">
            <a:off x="-55418" y="6479670"/>
            <a:ext cx="12302836" cy="449449"/>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页脚占位符 1">
            <a:extLst>
              <a:ext uri="{FF2B5EF4-FFF2-40B4-BE49-F238E27FC236}">
                <a16:creationId xmlns:a16="http://schemas.microsoft.com/office/drawing/2014/main" id="{0B7FA91E-4E34-3F98-05AD-F099AA1B38F0}"/>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sp>
        <p:nvSpPr>
          <p:cNvPr id="17" name="矩形 16">
            <a:extLst>
              <a:ext uri="{FF2B5EF4-FFF2-40B4-BE49-F238E27FC236}">
                <a16:creationId xmlns:a16="http://schemas.microsoft.com/office/drawing/2014/main" id="{752A4836-5501-5668-6915-AAA6EC5D1452}"/>
              </a:ext>
            </a:extLst>
          </p:cNvPr>
          <p:cNvSpPr/>
          <p:nvPr/>
        </p:nvSpPr>
        <p:spPr>
          <a:xfrm>
            <a:off x="449344" y="1505377"/>
            <a:ext cx="11293311" cy="4751109"/>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7147E86-CAF0-FF05-D328-F5312F170A43}"/>
              </a:ext>
            </a:extLst>
          </p:cNvPr>
          <p:cNvSpPr txBox="1"/>
          <p:nvPr/>
        </p:nvSpPr>
        <p:spPr>
          <a:xfrm>
            <a:off x="78718" y="910080"/>
            <a:ext cx="228741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国内外研究现状</a:t>
            </a:r>
          </a:p>
        </p:txBody>
      </p:sp>
      <p:sp>
        <p:nvSpPr>
          <p:cNvPr id="2" name="矩形 1">
            <a:hlinkClick r:id="rId2" action="ppaction://hlinksldjump"/>
            <a:extLst>
              <a:ext uri="{FF2B5EF4-FFF2-40B4-BE49-F238E27FC236}">
                <a16:creationId xmlns:a16="http://schemas.microsoft.com/office/drawing/2014/main" id="{C88B1351-CF85-97DB-9E9B-9D65B99F573B}"/>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hlinkClick r:id="rId3" action="ppaction://hlinksldjump"/>
            <a:extLst>
              <a:ext uri="{FF2B5EF4-FFF2-40B4-BE49-F238E27FC236}">
                <a16:creationId xmlns:a16="http://schemas.microsoft.com/office/drawing/2014/main" id="{313D9513-0626-6625-BCCB-634631DA2B8D}"/>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hlinkClick r:id="rId4" action="ppaction://hlinksldjump"/>
            <a:extLst>
              <a:ext uri="{FF2B5EF4-FFF2-40B4-BE49-F238E27FC236}">
                <a16:creationId xmlns:a16="http://schemas.microsoft.com/office/drawing/2014/main" id="{7BB00768-FD77-1F7B-B36E-57E6A9DAE048}"/>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hlinkClick r:id="rId5" action="ppaction://hlinksldjump"/>
            <a:extLst>
              <a:ext uri="{FF2B5EF4-FFF2-40B4-BE49-F238E27FC236}">
                <a16:creationId xmlns:a16="http://schemas.microsoft.com/office/drawing/2014/main" id="{FFD66BF8-D66B-1DD7-51D3-FD2884E140BC}"/>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hlinkClick r:id="rId6" action="ppaction://hlinksldjump"/>
            <a:extLst>
              <a:ext uri="{FF2B5EF4-FFF2-40B4-BE49-F238E27FC236}">
                <a16:creationId xmlns:a16="http://schemas.microsoft.com/office/drawing/2014/main" id="{FA483EF1-A613-4533-5DA1-C744A63A5576}"/>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hlinkClick r:id="rId7" action="ppaction://hlinksldjump"/>
            <a:extLst>
              <a:ext uri="{FF2B5EF4-FFF2-40B4-BE49-F238E27FC236}">
                <a16:creationId xmlns:a16="http://schemas.microsoft.com/office/drawing/2014/main" id="{CA82BF29-03DC-8A6F-9133-82105873ACDE}"/>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2">
            <a:hlinkClick r:id="rId8"/>
            <a:extLst>
              <a:ext uri="{FF2B5EF4-FFF2-40B4-BE49-F238E27FC236}">
                <a16:creationId xmlns:a16="http://schemas.microsoft.com/office/drawing/2014/main" id="{241B9EB8-4BD0-52E1-B707-A4A6D01710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567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3EDA1BBC-5098-A5C1-55D7-8323E6CFAD24}"/>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4">
            <a:extLst>
              <a:ext uri="{FF2B5EF4-FFF2-40B4-BE49-F238E27FC236}">
                <a16:creationId xmlns:a16="http://schemas.microsoft.com/office/drawing/2014/main" id="{D3B12CDC-1DBC-2CEF-F5B4-7E89B6578BF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24" name="矩形 23">
            <a:extLst>
              <a:ext uri="{FF2B5EF4-FFF2-40B4-BE49-F238E27FC236}">
                <a16:creationId xmlns:a16="http://schemas.microsoft.com/office/drawing/2014/main" id="{7B6B6185-492E-1917-4331-E45DC018ECF3}"/>
              </a:ext>
            </a:extLst>
          </p:cNvPr>
          <p:cNvSpPr/>
          <p:nvPr/>
        </p:nvSpPr>
        <p:spPr>
          <a:xfrm>
            <a:off x="1625779" y="-3284"/>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表格 21">
            <a:extLst>
              <a:ext uri="{FF2B5EF4-FFF2-40B4-BE49-F238E27FC236}">
                <a16:creationId xmlns:a16="http://schemas.microsoft.com/office/drawing/2014/main" id="{AEE11D5F-13C7-25EB-6EAB-4FF474031FFD}"/>
              </a:ext>
            </a:extLst>
          </p:cNvPr>
          <p:cNvGraphicFramePr>
            <a:graphicFrameLocks noGrp="1"/>
          </p:cNvGraphicFramePr>
          <p:nvPr>
            <p:extLst>
              <p:ext uri="{D42A27DB-BD31-4B8C-83A1-F6EECF244321}">
                <p14:modId xmlns:p14="http://schemas.microsoft.com/office/powerpoint/2010/main" val="3378553921"/>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研究方法</a:t>
                      </a:r>
                      <a:endParaRPr lang="zh-CN" altLang="en-US" sz="16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27" name="页脚占位符 1">
            <a:extLst>
              <a:ext uri="{FF2B5EF4-FFF2-40B4-BE49-F238E27FC236}">
                <a16:creationId xmlns:a16="http://schemas.microsoft.com/office/drawing/2014/main" id="{CABA761A-7A39-4CA0-94AA-D8820DCC2999}"/>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sp>
        <p:nvSpPr>
          <p:cNvPr id="5" name="文本框 4">
            <a:extLst>
              <a:ext uri="{FF2B5EF4-FFF2-40B4-BE49-F238E27FC236}">
                <a16:creationId xmlns:a16="http://schemas.microsoft.com/office/drawing/2014/main" id="{94787A34-9CFC-4FB0-4752-3A3733352FFB}"/>
              </a:ext>
            </a:extLst>
          </p:cNvPr>
          <p:cNvSpPr txBox="1"/>
          <p:nvPr/>
        </p:nvSpPr>
        <p:spPr>
          <a:xfrm>
            <a:off x="9332945" y="4344647"/>
            <a:ext cx="2859055" cy="369332"/>
          </a:xfrm>
          <a:prstGeom prst="rect">
            <a:avLst/>
          </a:prstGeom>
          <a:noFill/>
        </p:spPr>
        <p:txBody>
          <a:bodyPr wrap="square">
            <a:spAutoFit/>
          </a:bodyPr>
          <a:lstStyle/>
          <a:p>
            <a:r>
              <a:rPr lang="en-US" altLang="zh-CN" sz="1800" kern="100" dirty="0">
                <a:solidFill>
                  <a:srgbClr val="000000"/>
                </a:solidFill>
                <a:effectLst/>
                <a:latin typeface="微软雅黑" panose="020B0503020204020204" pitchFamily="34" charset="-122"/>
                <a:ea typeface="微软雅黑" panose="020B0503020204020204" pitchFamily="34" charset="-122"/>
              </a:rPr>
              <a:t>SWAV-</a:t>
            </a:r>
            <a:r>
              <a:rPr lang="en-US" altLang="zh-CN" sz="1800" kern="100" dirty="0" err="1">
                <a:solidFill>
                  <a:srgbClr val="000000"/>
                </a:solidFill>
                <a:effectLst/>
                <a:latin typeface="微软雅黑" panose="020B0503020204020204" pitchFamily="34" charset="-122"/>
                <a:ea typeface="微软雅黑" panose="020B0503020204020204" pitchFamily="34" charset="-122"/>
              </a:rPr>
              <a:t>ResSegNet</a:t>
            </a:r>
            <a:r>
              <a:rPr lang="zh-CN" altLang="en-US" sz="1800" kern="100" dirty="0">
                <a:solidFill>
                  <a:srgbClr val="000000"/>
                </a:solidFill>
                <a:effectLst/>
                <a:latin typeface="微软雅黑" panose="020B0503020204020204" pitchFamily="34" charset="-122"/>
                <a:ea typeface="微软雅黑" panose="020B0503020204020204" pitchFamily="34" charset="-122"/>
              </a:rPr>
              <a:t>（详）</a:t>
            </a:r>
            <a:endParaRPr lang="zh-CN" altLang="en-US" dirty="0"/>
          </a:p>
        </p:txBody>
      </p:sp>
      <p:sp>
        <p:nvSpPr>
          <p:cNvPr id="7" name="文本框 6">
            <a:extLst>
              <a:ext uri="{FF2B5EF4-FFF2-40B4-BE49-F238E27FC236}">
                <a16:creationId xmlns:a16="http://schemas.microsoft.com/office/drawing/2014/main" id="{B81463F9-3559-2332-F3B6-F59B63AF2F0B}"/>
              </a:ext>
            </a:extLst>
          </p:cNvPr>
          <p:cNvSpPr txBox="1"/>
          <p:nvPr/>
        </p:nvSpPr>
        <p:spPr>
          <a:xfrm>
            <a:off x="9332945" y="4946473"/>
            <a:ext cx="2153039"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SWRU-Net</a:t>
            </a:r>
            <a:r>
              <a:rPr lang="zh-CN" altLang="en-US" dirty="0">
                <a:latin typeface="微软雅黑" panose="020B0503020204020204" pitchFamily="34" charset="-122"/>
                <a:ea typeface="微软雅黑" panose="020B0503020204020204" pitchFamily="34" charset="-122"/>
              </a:rPr>
              <a:t>（略）</a:t>
            </a:r>
            <a:endParaRPr lang="zh-CN" altLang="en-US" dirty="0"/>
          </a:p>
        </p:txBody>
      </p:sp>
      <p:sp>
        <p:nvSpPr>
          <p:cNvPr id="8" name="箭头: 右 7">
            <a:extLst>
              <a:ext uri="{FF2B5EF4-FFF2-40B4-BE49-F238E27FC236}">
                <a16:creationId xmlns:a16="http://schemas.microsoft.com/office/drawing/2014/main" id="{207EB6A8-D1D5-41A0-595A-E4048EF969A9}"/>
              </a:ext>
            </a:extLst>
          </p:cNvPr>
          <p:cNvSpPr/>
          <p:nvPr/>
        </p:nvSpPr>
        <p:spPr>
          <a:xfrm>
            <a:off x="8925895" y="4474110"/>
            <a:ext cx="422212" cy="110406"/>
          </a:xfrm>
          <a:prstGeom prst="rightArrow">
            <a:avLst/>
          </a:prstGeom>
          <a:solidFill>
            <a:srgbClr val="F9C4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5B2FCF7F-EE84-796F-C447-08B0DBF8B36D}"/>
              </a:ext>
            </a:extLst>
          </p:cNvPr>
          <p:cNvSpPr/>
          <p:nvPr/>
        </p:nvSpPr>
        <p:spPr>
          <a:xfrm>
            <a:off x="8925895" y="5056472"/>
            <a:ext cx="422212" cy="110406"/>
          </a:xfrm>
          <a:prstGeom prst="rightArrow">
            <a:avLst/>
          </a:prstGeom>
          <a:solidFill>
            <a:srgbClr val="F9C4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C406162-6BF5-6046-F2C9-C2DDDF84AFDC}"/>
              </a:ext>
            </a:extLst>
          </p:cNvPr>
          <p:cNvSpPr txBox="1"/>
          <p:nvPr/>
        </p:nvSpPr>
        <p:spPr>
          <a:xfrm>
            <a:off x="78718" y="910080"/>
            <a:ext cx="349504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对比学习的学习范式</a:t>
            </a:r>
          </a:p>
        </p:txBody>
      </p:sp>
      <p:sp>
        <p:nvSpPr>
          <p:cNvPr id="4" name="矩形 3">
            <a:hlinkClick r:id="rId2" action="ppaction://hlinksldjump"/>
            <a:extLst>
              <a:ext uri="{FF2B5EF4-FFF2-40B4-BE49-F238E27FC236}">
                <a16:creationId xmlns:a16="http://schemas.microsoft.com/office/drawing/2014/main" id="{3CBC3D6B-8E5D-E84C-509B-1CDB8F7985AF}"/>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hlinkClick r:id="rId3" action="ppaction://hlinksldjump"/>
            <a:extLst>
              <a:ext uri="{FF2B5EF4-FFF2-40B4-BE49-F238E27FC236}">
                <a16:creationId xmlns:a16="http://schemas.microsoft.com/office/drawing/2014/main" id="{6D1E9A8F-554C-3EBD-441C-3E3866FAB1D4}"/>
              </a:ext>
            </a:extLst>
          </p:cNvPr>
          <p:cNvSpPr/>
          <p:nvPr/>
        </p:nvSpPr>
        <p:spPr>
          <a:xfrm>
            <a:off x="219333"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hlinkClick r:id="rId4" action="ppaction://hlinksldjump"/>
            <a:extLst>
              <a:ext uri="{FF2B5EF4-FFF2-40B4-BE49-F238E27FC236}">
                <a16:creationId xmlns:a16="http://schemas.microsoft.com/office/drawing/2014/main" id="{6BFEC1FB-14DC-7B83-6325-44CD276580B7}"/>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hlinkClick r:id="rId5" action="ppaction://hlinksldjump"/>
            <a:extLst>
              <a:ext uri="{FF2B5EF4-FFF2-40B4-BE49-F238E27FC236}">
                <a16:creationId xmlns:a16="http://schemas.microsoft.com/office/drawing/2014/main" id="{DB9DBEA4-2F66-6DA3-C492-CFFA62C5D795}"/>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hlinkClick r:id="rId6" action="ppaction://hlinksldjump"/>
            <a:extLst>
              <a:ext uri="{FF2B5EF4-FFF2-40B4-BE49-F238E27FC236}">
                <a16:creationId xmlns:a16="http://schemas.microsoft.com/office/drawing/2014/main" id="{B599F58A-F16F-108C-BDD5-2D90AA24F596}"/>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hlinkClick r:id="rId7" action="ppaction://hlinksldjump"/>
            <a:extLst>
              <a:ext uri="{FF2B5EF4-FFF2-40B4-BE49-F238E27FC236}">
                <a16:creationId xmlns:a16="http://schemas.microsoft.com/office/drawing/2014/main" id="{5B552F98-3822-EB41-4E20-1181ECCE3D16}"/>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273E5E9F-B025-11B2-DE37-C919DA05480E}"/>
              </a:ext>
            </a:extLst>
          </p:cNvPr>
          <p:cNvPicPr>
            <a:picLocks noChangeAspect="1"/>
          </p:cNvPicPr>
          <p:nvPr/>
        </p:nvPicPr>
        <p:blipFill>
          <a:blip r:embed="rId8"/>
          <a:stretch>
            <a:fillRect/>
          </a:stretch>
        </p:blipFill>
        <p:spPr>
          <a:xfrm>
            <a:off x="1079038" y="1367100"/>
            <a:ext cx="7846857" cy="5118043"/>
          </a:xfrm>
          <a:prstGeom prst="rect">
            <a:avLst/>
          </a:prstGeom>
        </p:spPr>
      </p:pic>
      <p:pic>
        <p:nvPicPr>
          <p:cNvPr id="32" name="Picture 2">
            <a:hlinkClick r:id="rId9"/>
            <a:extLst>
              <a:ext uri="{FF2B5EF4-FFF2-40B4-BE49-F238E27FC236}">
                <a16:creationId xmlns:a16="http://schemas.microsoft.com/office/drawing/2014/main" id="{34F5A6F8-FD2C-E67A-D068-5684D151E8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9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3EDA1BBC-5098-A5C1-55D7-8323E6CFAD24}"/>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4">
            <a:extLst>
              <a:ext uri="{FF2B5EF4-FFF2-40B4-BE49-F238E27FC236}">
                <a16:creationId xmlns:a16="http://schemas.microsoft.com/office/drawing/2014/main" id="{CB6F68A6-3340-51C5-3960-68172387682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24" name="矩形 23">
            <a:extLst>
              <a:ext uri="{FF2B5EF4-FFF2-40B4-BE49-F238E27FC236}">
                <a16:creationId xmlns:a16="http://schemas.microsoft.com/office/drawing/2014/main" id="{7969BE88-1898-1275-1DCC-E4F903BB767A}"/>
              </a:ext>
            </a:extLst>
          </p:cNvPr>
          <p:cNvSpPr/>
          <p:nvPr/>
        </p:nvSpPr>
        <p:spPr>
          <a:xfrm>
            <a:off x="1625779" y="-3284"/>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a:extLst>
              <a:ext uri="{FF2B5EF4-FFF2-40B4-BE49-F238E27FC236}">
                <a16:creationId xmlns:a16="http://schemas.microsoft.com/office/drawing/2014/main" id="{7D8EE182-EF64-EECB-FFFA-462E4208D567}"/>
              </a:ext>
            </a:extLst>
          </p:cNvPr>
          <p:cNvGraphicFramePr>
            <a:graphicFrameLocks noGrp="1"/>
          </p:cNvGraphicFramePr>
          <p:nvPr>
            <p:extLst>
              <p:ext uri="{D42A27DB-BD31-4B8C-83A1-F6EECF244321}">
                <p14:modId xmlns:p14="http://schemas.microsoft.com/office/powerpoint/2010/main" val="2504483586"/>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研究方法</a:t>
                      </a:r>
                      <a:endParaRPr lang="zh-CN" altLang="en-US" sz="16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实验结果</a:t>
                      </a:r>
                      <a:endParaRPr lang="zh-CN" altLang="en-US" sz="1600" dirty="0"/>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29" name="页脚占位符 1">
            <a:extLst>
              <a:ext uri="{FF2B5EF4-FFF2-40B4-BE49-F238E27FC236}">
                <a16:creationId xmlns:a16="http://schemas.microsoft.com/office/drawing/2014/main" id="{D998CB8E-6AB0-689F-C883-8FFA9156CF6A}"/>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sp>
        <p:nvSpPr>
          <p:cNvPr id="31" name="文本框 30">
            <a:extLst>
              <a:ext uri="{FF2B5EF4-FFF2-40B4-BE49-F238E27FC236}">
                <a16:creationId xmlns:a16="http://schemas.microsoft.com/office/drawing/2014/main" id="{8A63BCCD-E4EE-6A8E-1AC3-9984835D37BE}"/>
              </a:ext>
            </a:extLst>
          </p:cNvPr>
          <p:cNvSpPr txBox="1"/>
          <p:nvPr/>
        </p:nvSpPr>
        <p:spPr>
          <a:xfrm>
            <a:off x="1925782" y="820119"/>
            <a:ext cx="3058066" cy="307777"/>
          </a:xfrm>
          <a:prstGeom prst="rect">
            <a:avLst/>
          </a:prstGeom>
          <a:noFill/>
        </p:spPr>
        <p:txBody>
          <a:bodyPr wrap="square">
            <a:spAutoFit/>
          </a:bodyPr>
          <a:lstStyle/>
          <a:p>
            <a:pPr marL="0" marR="0" algn="just">
              <a:spcBef>
                <a:spcPts val="0"/>
              </a:spcBef>
              <a:spcAft>
                <a:spcPts val="0"/>
              </a:spcAft>
            </a:pPr>
            <a:r>
              <a:rPr lang="en-US" altLang="zh-CN" sz="1400" kern="100" dirty="0">
                <a:solidFill>
                  <a:srgbClr val="000000"/>
                </a:solidFill>
                <a:effectLst/>
                <a:latin typeface="微软雅黑" panose="020B0503020204020204" pitchFamily="34" charset="-122"/>
                <a:ea typeface="微软雅黑" panose="020B0503020204020204" pitchFamily="34" charset="-122"/>
              </a:rPr>
              <a:t>SWAV-</a:t>
            </a:r>
            <a:r>
              <a:rPr lang="en-US" altLang="zh-CN" sz="1400" kern="100" dirty="0" err="1">
                <a:solidFill>
                  <a:srgbClr val="000000"/>
                </a:solidFill>
                <a:effectLst/>
                <a:latin typeface="微软雅黑" panose="020B0503020204020204" pitchFamily="34" charset="-122"/>
                <a:ea typeface="微软雅黑" panose="020B0503020204020204" pitchFamily="34" charset="-122"/>
              </a:rPr>
              <a:t>ResSegNet</a:t>
            </a:r>
            <a:r>
              <a:rPr lang="zh-CN" altLang="en-US" sz="1400" kern="100" dirty="0">
                <a:solidFill>
                  <a:srgbClr val="000000"/>
                </a:solidFill>
                <a:effectLst/>
                <a:latin typeface="微软雅黑" panose="020B0503020204020204" pitchFamily="34" charset="-122"/>
                <a:ea typeface="微软雅黑" panose="020B0503020204020204" pitchFamily="34" charset="-122"/>
              </a:rPr>
              <a:t>网络结构</a:t>
            </a:r>
            <a:endParaRPr lang="en-US" altLang="zh-CN" sz="1400" kern="100" dirty="0">
              <a:effectLst/>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D356E60-8975-E3D8-AA81-CC324E4CDA1F}"/>
              </a:ext>
            </a:extLst>
          </p:cNvPr>
          <p:cNvGraphicFramePr>
            <a:graphicFrameLocks noGrp="1"/>
          </p:cNvGraphicFramePr>
          <p:nvPr>
            <p:extLst>
              <p:ext uri="{D42A27DB-BD31-4B8C-83A1-F6EECF244321}">
                <p14:modId xmlns:p14="http://schemas.microsoft.com/office/powerpoint/2010/main" val="4022313603"/>
              </p:ext>
            </p:extLst>
          </p:nvPr>
        </p:nvGraphicFramePr>
        <p:xfrm>
          <a:off x="7510014" y="2620003"/>
          <a:ext cx="4387369" cy="2899029"/>
        </p:xfrm>
        <a:graphic>
          <a:graphicData uri="http://schemas.openxmlformats.org/drawingml/2006/table">
            <a:tbl>
              <a:tblPr firstRow="1" bandRow="1">
                <a:tableStyleId>{5940675A-B579-460E-94D1-54222C63F5DA}</a:tableStyleId>
              </a:tblPr>
              <a:tblGrid>
                <a:gridCol w="2355960">
                  <a:extLst>
                    <a:ext uri="{9D8B030D-6E8A-4147-A177-3AD203B41FA5}">
                      <a16:colId xmlns:a16="http://schemas.microsoft.com/office/drawing/2014/main" val="2008630178"/>
                    </a:ext>
                  </a:extLst>
                </a:gridCol>
                <a:gridCol w="2031409">
                  <a:extLst>
                    <a:ext uri="{9D8B030D-6E8A-4147-A177-3AD203B41FA5}">
                      <a16:colId xmlns:a16="http://schemas.microsoft.com/office/drawing/2014/main" val="3469998222"/>
                    </a:ext>
                  </a:extLst>
                </a:gridCol>
              </a:tblGrid>
              <a:tr h="382555">
                <a:tc>
                  <a:txBody>
                    <a:bodyPr/>
                    <a:lstStyle/>
                    <a:p>
                      <a:pPr marL="0" algn="ctr" defTabSz="914400" rtl="0" eaLnBrk="1" latinLnBrk="0" hangingPunct="1">
                        <a:lnSpc>
                          <a:spcPct val="150000"/>
                        </a:lnSpc>
                      </a:pPr>
                      <a:r>
                        <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输入层</a:t>
                      </a:r>
                    </a:p>
                  </a:txBody>
                  <a:tcPr/>
                </a:tc>
                <a:tc>
                  <a:txBody>
                    <a:bodyPr/>
                    <a:lstStyle/>
                    <a:p>
                      <a:pPr marL="0" algn="ctr" defTabSz="914400" rtl="0" eaLnBrk="1" latinLnBrk="0" hangingPunct="1">
                        <a:lnSpc>
                          <a:spcPct val="150000"/>
                        </a:lnSpc>
                      </a:pPr>
                      <a:r>
                        <a:rPr lang="en-US" altLang="zh-CN"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1m</a:t>
                      </a:r>
                      <a:r>
                        <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3m</a:t>
                      </a:r>
                      <a:endPar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830403569"/>
                  </a:ext>
                </a:extLst>
              </a:tr>
              <a:tr h="382555">
                <a:tc>
                  <a:txBody>
                    <a:bodyPr/>
                    <a:lstStyle/>
                    <a:p>
                      <a:pPr marL="0" algn="ctr" defTabSz="914400" rtl="0" eaLnBrk="1" latinLnBrk="0" hangingPunct="1">
                        <a:lnSpc>
                          <a:spcPct val="150000"/>
                        </a:lnSpc>
                      </a:pPr>
                      <a:r>
                        <a:rPr lang="en-US" altLang="zh-CN"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Backbone</a:t>
                      </a:r>
                      <a:endPar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marL="0" algn="ctr" defTabSz="914400" rtl="0" eaLnBrk="1" latinLnBrk="0" hangingPunct="1">
                        <a:lnSpc>
                          <a:spcPct val="150000"/>
                        </a:lnSpc>
                      </a:pPr>
                      <a:r>
                        <a:rPr lang="en-US" altLang="zh-CN"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Reset50</a:t>
                      </a:r>
                      <a:endPar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2353237621"/>
                  </a:ext>
                </a:extLst>
              </a:tr>
              <a:tr h="382555">
                <a:tc>
                  <a:txBody>
                    <a:bodyPr/>
                    <a:lstStyle/>
                    <a:p>
                      <a:pPr marL="0" algn="ctr" defTabSz="914400" rtl="0" eaLnBrk="1" latinLnBrk="0" hangingPunct="1">
                        <a:lnSpc>
                          <a:spcPct val="150000"/>
                        </a:lnSpc>
                      </a:pPr>
                      <a:r>
                        <a:rPr lang="en-US" altLang="zh-CN"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Projection head</a:t>
                      </a:r>
                      <a:endPar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marL="0" algn="ctr" defTabSz="914400" rtl="0" eaLnBrk="1" latinLnBrk="0" hangingPunct="1">
                        <a:lnSpc>
                          <a:spcPct val="150000"/>
                        </a:lnSpc>
                      </a:pPr>
                      <a:r>
                        <a:rPr lang="en-US" altLang="zh-CN"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2048 -&gt; 128</a:t>
                      </a:r>
                      <a:endPar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2849034932"/>
                  </a:ext>
                </a:extLst>
              </a:tr>
              <a:tr h="382555">
                <a:tc>
                  <a:txBody>
                    <a:bodyPr/>
                    <a:lstStyle/>
                    <a:p>
                      <a:pPr marL="0" algn="ctr" defTabSz="914400" rtl="0" eaLnBrk="1" latinLnBrk="0" hangingPunct="1">
                        <a:lnSpc>
                          <a:spcPct val="150000"/>
                        </a:lnSpc>
                      </a:pPr>
                      <a:r>
                        <a:rPr lang="en-US" altLang="zh-CN"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Prototypes</a:t>
                      </a:r>
                      <a:endPar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marL="0" algn="ctr" defTabSz="914400" rtl="0" eaLnBrk="1" latinLnBrk="0" hangingPunct="1">
                        <a:lnSpc>
                          <a:spcPct val="150000"/>
                        </a:lnSpc>
                      </a:pPr>
                      <a:r>
                        <a:rPr lang="en-US" altLang="zh-CN"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3000</a:t>
                      </a:r>
                      <a:endPar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3388037497"/>
                  </a:ext>
                </a:extLst>
              </a:tr>
              <a:tr h="382555">
                <a:tc>
                  <a:txBody>
                    <a:bodyPr/>
                    <a:lstStyle/>
                    <a:p>
                      <a:pPr marL="0" algn="ctr" defTabSz="914400" rtl="0" eaLnBrk="1" latinLnBrk="0" hangingPunct="1">
                        <a:lnSpc>
                          <a:spcPct val="150000"/>
                        </a:lnSpc>
                      </a:pPr>
                      <a:r>
                        <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裁剪块大小</a:t>
                      </a:r>
                    </a:p>
                  </a:txBody>
                  <a:tcPr/>
                </a:tc>
                <a:tc>
                  <a:txBody>
                    <a:bodyPr/>
                    <a:lstStyle/>
                    <a:p>
                      <a:pPr marL="0" algn="ctr" defTabSz="914400" rtl="0" eaLnBrk="1" latinLnBrk="0" hangingPunct="1">
                        <a:lnSpc>
                          <a:spcPct val="150000"/>
                        </a:lnSpc>
                      </a:pPr>
                      <a:r>
                        <a:rPr lang="en-US" altLang="zh-CN" sz="1400" kern="1200" dirty="0">
                          <a:solidFill>
                            <a:schemeClr val="tx1"/>
                          </a:solidFill>
                          <a:latin typeface="微软雅黑" panose="020B0503020204020204" pitchFamily="34" charset="-122"/>
                          <a:ea typeface="微软雅黑" panose="020B0503020204020204" pitchFamily="34" charset="-122"/>
                          <a:cs typeface="+mn-cs"/>
                        </a:rPr>
                        <a:t>33</a:t>
                      </a:r>
                      <a:r>
                        <a:rPr lang="zh-CN" altLang="en-US" sz="1400" kern="1200" dirty="0">
                          <a:solidFill>
                            <a:schemeClr val="tx1"/>
                          </a:solidFill>
                          <a:latin typeface="微软雅黑" panose="020B0503020204020204" pitchFamily="34" charset="-122"/>
                          <a:ea typeface="微软雅黑" panose="020B0503020204020204" pitchFamily="34" charset="-122"/>
                          <a:cs typeface="+mn-cs"/>
                        </a:rPr>
                        <a:t>、</a:t>
                      </a:r>
                      <a:r>
                        <a:rPr lang="en-US" altLang="zh-CN" sz="1400" kern="1200" dirty="0">
                          <a:solidFill>
                            <a:schemeClr val="tx1"/>
                          </a:solidFill>
                          <a:latin typeface="微软雅黑" panose="020B0503020204020204" pitchFamily="34" charset="-122"/>
                          <a:ea typeface="微软雅黑" panose="020B0503020204020204" pitchFamily="34" charset="-122"/>
                          <a:cs typeface="+mn-cs"/>
                        </a:rPr>
                        <a:t>63</a:t>
                      </a:r>
                      <a:r>
                        <a:rPr lang="zh-CN" altLang="en-US" sz="1400" kern="1200" dirty="0">
                          <a:solidFill>
                            <a:schemeClr val="tx1"/>
                          </a:solidFill>
                          <a:latin typeface="微软雅黑" panose="020B0503020204020204" pitchFamily="34" charset="-122"/>
                          <a:ea typeface="微软雅黑" panose="020B0503020204020204" pitchFamily="34" charset="-122"/>
                          <a:cs typeface="+mn-cs"/>
                        </a:rPr>
                        <a:t>、</a:t>
                      </a:r>
                      <a:r>
                        <a:rPr lang="en-US" altLang="zh-CN" sz="1400" kern="1200" dirty="0">
                          <a:solidFill>
                            <a:schemeClr val="tx1"/>
                          </a:solidFill>
                          <a:latin typeface="微软雅黑" panose="020B0503020204020204" pitchFamily="34" charset="-122"/>
                          <a:ea typeface="微软雅黑" panose="020B0503020204020204" pitchFamily="34" charset="-122"/>
                          <a:cs typeface="+mn-cs"/>
                        </a:rPr>
                        <a:t>126</a:t>
                      </a:r>
                      <a:r>
                        <a:rPr lang="zh-CN" altLang="en-US" sz="1400" kern="1200" dirty="0">
                          <a:solidFill>
                            <a:schemeClr val="tx1"/>
                          </a:solidFill>
                          <a:latin typeface="微软雅黑" panose="020B0503020204020204" pitchFamily="34" charset="-122"/>
                          <a:ea typeface="微软雅黑" panose="020B0503020204020204" pitchFamily="34" charset="-122"/>
                          <a:cs typeface="+mn-cs"/>
                        </a:rPr>
                        <a:t>、</a:t>
                      </a:r>
                      <a:r>
                        <a:rPr lang="en-US" altLang="zh-CN" sz="1400" kern="1200" dirty="0">
                          <a:solidFill>
                            <a:schemeClr val="tx1"/>
                          </a:solidFill>
                          <a:latin typeface="微软雅黑" panose="020B0503020204020204" pitchFamily="34" charset="-122"/>
                          <a:ea typeface="微软雅黑" panose="020B0503020204020204" pitchFamily="34" charset="-122"/>
                          <a:cs typeface="+mn-cs"/>
                        </a:rPr>
                        <a:t>252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3543425099"/>
                  </a:ext>
                </a:extLst>
              </a:tr>
              <a:tr h="382555">
                <a:tc>
                  <a:txBody>
                    <a:bodyPr/>
                    <a:lstStyle/>
                    <a:p>
                      <a:pPr marL="0" algn="ctr" defTabSz="914400" rtl="0" eaLnBrk="1" latinLnBrk="0" hangingPunct="1">
                        <a:lnSpc>
                          <a:spcPct val="150000"/>
                        </a:lnSpc>
                      </a:pPr>
                      <a:r>
                        <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下游全连接层数</a:t>
                      </a:r>
                    </a:p>
                  </a:txBody>
                  <a:tcPr/>
                </a:tc>
                <a:tc>
                  <a:txBody>
                    <a:bodyPr/>
                    <a:lstStyle/>
                    <a:p>
                      <a:pPr marL="0" algn="ctr" defTabSz="914400" rtl="0" eaLnBrk="1" latinLnBrk="0" hangingPunct="1">
                        <a:lnSpc>
                          <a:spcPct val="150000"/>
                        </a:lnSpc>
                      </a:pPr>
                      <a:r>
                        <a:rPr lang="en-US" altLang="zh-CN"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1~8</a:t>
                      </a:r>
                      <a:r>
                        <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层</a:t>
                      </a:r>
                    </a:p>
                  </a:txBody>
                  <a:tcPr/>
                </a:tc>
                <a:extLst>
                  <a:ext uri="{0D108BD9-81ED-4DB2-BD59-A6C34878D82A}">
                    <a16:rowId xmlns:a16="http://schemas.microsoft.com/office/drawing/2014/main" val="1130240590"/>
                  </a:ext>
                </a:extLst>
              </a:tr>
              <a:tr h="382555">
                <a:tc>
                  <a:txBody>
                    <a:bodyPr/>
                    <a:lstStyle/>
                    <a:p>
                      <a:pPr marL="0" algn="ctr" defTabSz="914400" rtl="0" eaLnBrk="1" latinLnBrk="0" hangingPunct="1">
                        <a:lnSpc>
                          <a:spcPct val="150000"/>
                        </a:lnSpc>
                      </a:pPr>
                      <a:r>
                        <a:rPr lang="zh-CN" altLang="en-US" sz="1600" kern="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块分类粒度</a:t>
                      </a:r>
                    </a:p>
                  </a:txBody>
                  <a:tcPr/>
                </a:tc>
                <a:tc>
                  <a:txBody>
                    <a:bodyPr/>
                    <a:lstStyle/>
                    <a:p>
                      <a:pPr algn="ct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9</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16</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25</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610594557"/>
                  </a:ext>
                </a:extLst>
              </a:tr>
            </a:tbl>
          </a:graphicData>
        </a:graphic>
      </p:graphicFrame>
      <p:sp>
        <p:nvSpPr>
          <p:cNvPr id="3" name="矩形 2">
            <a:hlinkClick r:id="rId2" action="ppaction://hlinksldjump"/>
            <a:extLst>
              <a:ext uri="{FF2B5EF4-FFF2-40B4-BE49-F238E27FC236}">
                <a16:creationId xmlns:a16="http://schemas.microsoft.com/office/drawing/2014/main" id="{333EE726-CBF1-1206-E5AE-138E8226E046}"/>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hlinkClick r:id="rId3" action="ppaction://hlinksldjump"/>
            <a:extLst>
              <a:ext uri="{FF2B5EF4-FFF2-40B4-BE49-F238E27FC236}">
                <a16:creationId xmlns:a16="http://schemas.microsoft.com/office/drawing/2014/main" id="{F798225E-B823-A291-3B9A-DB9F3D61CD93}"/>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hlinkClick r:id="rId4" action="ppaction://hlinksldjump"/>
            <a:extLst>
              <a:ext uri="{FF2B5EF4-FFF2-40B4-BE49-F238E27FC236}">
                <a16:creationId xmlns:a16="http://schemas.microsoft.com/office/drawing/2014/main" id="{5DA52F41-8868-DF30-0D91-84D03086494D}"/>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hlinkClick r:id="rId5" action="ppaction://hlinksldjump"/>
            <a:extLst>
              <a:ext uri="{FF2B5EF4-FFF2-40B4-BE49-F238E27FC236}">
                <a16:creationId xmlns:a16="http://schemas.microsoft.com/office/drawing/2014/main" id="{397112EF-F174-955E-1021-24AD87ABA2BD}"/>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6" action="ppaction://hlinksldjump"/>
            <a:extLst>
              <a:ext uri="{FF2B5EF4-FFF2-40B4-BE49-F238E27FC236}">
                <a16:creationId xmlns:a16="http://schemas.microsoft.com/office/drawing/2014/main" id="{5552C93B-C150-5570-60F4-7992310AD65D}"/>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hlinkClick r:id="rId7" action="ppaction://hlinksldjump"/>
            <a:extLst>
              <a:ext uri="{FF2B5EF4-FFF2-40B4-BE49-F238E27FC236}">
                <a16:creationId xmlns:a16="http://schemas.microsoft.com/office/drawing/2014/main" id="{367A3E1D-8D9C-D267-E110-FF9289E5DFF7}"/>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1440939-2C6F-2EF0-0A7F-7C7E8913422C}"/>
              </a:ext>
            </a:extLst>
          </p:cNvPr>
          <p:cNvPicPr>
            <a:picLocks noChangeAspect="1"/>
          </p:cNvPicPr>
          <p:nvPr/>
        </p:nvPicPr>
        <p:blipFill>
          <a:blip r:embed="rId8"/>
          <a:stretch>
            <a:fillRect/>
          </a:stretch>
        </p:blipFill>
        <p:spPr>
          <a:xfrm>
            <a:off x="294617" y="1127896"/>
            <a:ext cx="6913537" cy="5250146"/>
          </a:xfrm>
          <a:prstGeom prst="rect">
            <a:avLst/>
          </a:prstGeom>
        </p:spPr>
      </p:pic>
      <p:pic>
        <p:nvPicPr>
          <p:cNvPr id="12" name="Picture 2">
            <a:hlinkClick r:id="rId9"/>
            <a:extLst>
              <a:ext uri="{FF2B5EF4-FFF2-40B4-BE49-F238E27FC236}">
                <a16:creationId xmlns:a16="http://schemas.microsoft.com/office/drawing/2014/main" id="{3F9BEE46-8645-A03C-10D4-9E4CCCB4E3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64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A4428F-7634-CF3B-831B-09246DF8AEE8}"/>
              </a:ext>
            </a:extLst>
          </p:cNvPr>
          <p:cNvSpPr txBox="1"/>
          <p:nvPr/>
        </p:nvSpPr>
        <p:spPr>
          <a:xfrm>
            <a:off x="97379" y="1054803"/>
            <a:ext cx="349504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结果</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：裁剪块大小的确定</a:t>
            </a:r>
          </a:p>
        </p:txBody>
      </p:sp>
      <p:sp>
        <p:nvSpPr>
          <p:cNvPr id="24" name="文本框 23">
            <a:extLst>
              <a:ext uri="{FF2B5EF4-FFF2-40B4-BE49-F238E27FC236}">
                <a16:creationId xmlns:a16="http://schemas.microsoft.com/office/drawing/2014/main" id="{743CE04C-BB0E-40A2-6B07-60D709EEFD4B}"/>
              </a:ext>
            </a:extLst>
          </p:cNvPr>
          <p:cNvSpPr txBox="1"/>
          <p:nvPr/>
        </p:nvSpPr>
        <p:spPr>
          <a:xfrm>
            <a:off x="697666" y="5027749"/>
            <a:ext cx="11151191" cy="581057"/>
          </a:xfrm>
          <a:prstGeom prst="rect">
            <a:avLst/>
          </a:prstGeom>
          <a:noFill/>
        </p:spPr>
        <p:txBody>
          <a:bodyPr wrap="square" rtlCol="0">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rPr>
              <a:t>裁剪方式</a:t>
            </a:r>
            <a:r>
              <a:rPr lang="en-US" altLang="zh-CN" sz="2400" b="1" kern="1200" dirty="0">
                <a:solidFill>
                  <a:srgbClr val="FF0000"/>
                </a:solidFill>
                <a:latin typeface="微软雅黑" panose="020B0503020204020204" pitchFamily="34" charset="-122"/>
                <a:ea typeface="微软雅黑" panose="020B0503020204020204" pitchFamily="34" charset="-122"/>
                <a:cs typeface="+mn-cs"/>
              </a:rPr>
              <a:t>126*126</a:t>
            </a:r>
            <a:r>
              <a:rPr lang="zh-CN" altLang="en-US" sz="2400" dirty="0">
                <a:latin typeface="微软雅黑" panose="020B0503020204020204" pitchFamily="34" charset="-122"/>
                <a:ea typeface="微软雅黑" panose="020B0503020204020204" pitchFamily="34" charset="-122"/>
              </a:rPr>
              <a:t>为最佳裁剪方式！！！</a:t>
            </a:r>
          </a:p>
        </p:txBody>
      </p:sp>
      <p:pic>
        <p:nvPicPr>
          <p:cNvPr id="29" name="图形 28">
            <a:extLst>
              <a:ext uri="{FF2B5EF4-FFF2-40B4-BE49-F238E27FC236}">
                <a16:creationId xmlns:a16="http://schemas.microsoft.com/office/drawing/2014/main" id="{D26BCC65-05F1-CB52-E2BE-A4A0540E85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379" y="1686938"/>
            <a:ext cx="4760916" cy="2856550"/>
          </a:xfrm>
          <a:prstGeom prst="rect">
            <a:avLst/>
          </a:prstGeom>
        </p:spPr>
      </p:pic>
      <p:sp>
        <p:nvSpPr>
          <p:cNvPr id="13" name="矩形 12">
            <a:extLst>
              <a:ext uri="{FF2B5EF4-FFF2-40B4-BE49-F238E27FC236}">
                <a16:creationId xmlns:a16="http://schemas.microsoft.com/office/drawing/2014/main" id="{42A8FCA6-6C12-7481-EAC4-705572BD3FFE}"/>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4">
            <a:extLst>
              <a:ext uri="{FF2B5EF4-FFF2-40B4-BE49-F238E27FC236}">
                <a16:creationId xmlns:a16="http://schemas.microsoft.com/office/drawing/2014/main" id="{E7EA205D-F552-0FBC-4308-8D97F6AEAA9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27" name="矩形 26">
            <a:extLst>
              <a:ext uri="{FF2B5EF4-FFF2-40B4-BE49-F238E27FC236}">
                <a16:creationId xmlns:a16="http://schemas.microsoft.com/office/drawing/2014/main" id="{A7A055F7-897B-2BDE-45B4-AECACF4B441B}"/>
              </a:ext>
            </a:extLst>
          </p:cNvPr>
          <p:cNvSpPr/>
          <p:nvPr/>
        </p:nvSpPr>
        <p:spPr>
          <a:xfrm>
            <a:off x="3250354" y="-5580"/>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表格 21">
            <a:extLst>
              <a:ext uri="{FF2B5EF4-FFF2-40B4-BE49-F238E27FC236}">
                <a16:creationId xmlns:a16="http://schemas.microsoft.com/office/drawing/2014/main" id="{D1F73EBA-E31D-EE57-13DF-5135C50C27D5}"/>
              </a:ext>
            </a:extLst>
          </p:cNvPr>
          <p:cNvGraphicFramePr>
            <a:graphicFrameLocks noGrp="1"/>
          </p:cNvGraphicFramePr>
          <p:nvPr>
            <p:extLst>
              <p:ext uri="{D42A27DB-BD31-4B8C-83A1-F6EECF244321}">
                <p14:modId xmlns:p14="http://schemas.microsoft.com/office/powerpoint/2010/main" val="3711121213"/>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实验结果</a:t>
                      </a:r>
                      <a:endParaRPr lang="zh-CN" altLang="en-US" sz="16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31" name="矩形 30">
            <a:hlinkClick r:id="rId4" action="ppaction://hlinksldjump"/>
            <a:extLst>
              <a:ext uri="{FF2B5EF4-FFF2-40B4-BE49-F238E27FC236}">
                <a16:creationId xmlns:a16="http://schemas.microsoft.com/office/drawing/2014/main" id="{F129DE31-773D-9C0D-9A3E-A50A5EEBB6FA}"/>
              </a:ext>
            </a:extLst>
          </p:cNvPr>
          <p:cNvSpPr/>
          <p:nvPr/>
        </p:nvSpPr>
        <p:spPr>
          <a:xfrm>
            <a:off x="175491" y="1054803"/>
            <a:ext cx="637309"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hlinkClick r:id="rId4" action="ppaction://hlinksldjump"/>
            <a:extLst>
              <a:ext uri="{FF2B5EF4-FFF2-40B4-BE49-F238E27FC236}">
                <a16:creationId xmlns:a16="http://schemas.microsoft.com/office/drawing/2014/main" id="{0786ADA2-6616-BA2A-417D-9BDFAE157318}"/>
              </a:ext>
            </a:extLst>
          </p:cNvPr>
          <p:cNvSpPr/>
          <p:nvPr/>
        </p:nvSpPr>
        <p:spPr>
          <a:xfrm>
            <a:off x="5954608" y="1053161"/>
            <a:ext cx="637309"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页脚占位符 1">
            <a:extLst>
              <a:ext uri="{FF2B5EF4-FFF2-40B4-BE49-F238E27FC236}">
                <a16:creationId xmlns:a16="http://schemas.microsoft.com/office/drawing/2014/main" id="{02125DA9-D6C6-246C-F0D6-71D25D221440}"/>
              </a:ext>
            </a:extLst>
          </p:cNvPr>
          <p:cNvSpPr>
            <a:spLocks noGrp="1"/>
          </p:cNvSpPr>
          <p:nvPr>
            <p:ph type="ftr" sz="quarter" idx="11"/>
          </p:nvPr>
        </p:nvSpPr>
        <p:spPr>
          <a:xfrm>
            <a:off x="10889673" y="6512851"/>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graphicFrame>
        <p:nvGraphicFramePr>
          <p:cNvPr id="2" name="表格 1">
            <a:extLst>
              <a:ext uri="{FF2B5EF4-FFF2-40B4-BE49-F238E27FC236}">
                <a16:creationId xmlns:a16="http://schemas.microsoft.com/office/drawing/2014/main" id="{A49A0EC7-DCF3-DA1D-18FF-30BD5F5F32EB}"/>
              </a:ext>
            </a:extLst>
          </p:cNvPr>
          <p:cNvGraphicFramePr>
            <a:graphicFrameLocks noGrp="1"/>
          </p:cNvGraphicFramePr>
          <p:nvPr>
            <p:extLst>
              <p:ext uri="{D42A27DB-BD31-4B8C-83A1-F6EECF244321}">
                <p14:modId xmlns:p14="http://schemas.microsoft.com/office/powerpoint/2010/main" val="3780009490"/>
              </p:ext>
            </p:extLst>
          </p:nvPr>
        </p:nvGraphicFramePr>
        <p:xfrm>
          <a:off x="5057191" y="1993930"/>
          <a:ext cx="6906800" cy="2242566"/>
        </p:xfrm>
        <a:graphic>
          <a:graphicData uri="http://schemas.openxmlformats.org/drawingml/2006/table">
            <a:tbl>
              <a:tblPr>
                <a:tableStyleId>{8EC20E35-A176-4012-BC5E-935CFFF8708E}</a:tableStyleId>
              </a:tblPr>
              <a:tblGrid>
                <a:gridCol w="2164960">
                  <a:extLst>
                    <a:ext uri="{9D8B030D-6E8A-4147-A177-3AD203B41FA5}">
                      <a16:colId xmlns:a16="http://schemas.microsoft.com/office/drawing/2014/main" val="1891807220"/>
                    </a:ext>
                  </a:extLst>
                </a:gridCol>
                <a:gridCol w="1579557">
                  <a:extLst>
                    <a:ext uri="{9D8B030D-6E8A-4147-A177-3AD203B41FA5}">
                      <a16:colId xmlns:a16="http://schemas.microsoft.com/office/drawing/2014/main" val="2020474731"/>
                    </a:ext>
                  </a:extLst>
                </a:gridCol>
                <a:gridCol w="1580349">
                  <a:extLst>
                    <a:ext uri="{9D8B030D-6E8A-4147-A177-3AD203B41FA5}">
                      <a16:colId xmlns:a16="http://schemas.microsoft.com/office/drawing/2014/main" val="3713017238"/>
                    </a:ext>
                  </a:extLst>
                </a:gridCol>
                <a:gridCol w="1581934">
                  <a:extLst>
                    <a:ext uri="{9D8B030D-6E8A-4147-A177-3AD203B41FA5}">
                      <a16:colId xmlns:a16="http://schemas.microsoft.com/office/drawing/2014/main" val="3317602856"/>
                    </a:ext>
                  </a:extLst>
                </a:gridCol>
              </a:tblGrid>
              <a:tr h="314960">
                <a:tc rowSpan="2">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裁剪</a:t>
                      </a:r>
                    </a:p>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方式</a:t>
                      </a:r>
                    </a:p>
                  </a:txBody>
                  <a:tcPr marL="68580" marR="68580">
                    <a:lnB w="12700" cap="flat" cmpd="sng" algn="ctr">
                      <a:solidFill>
                        <a:schemeClr val="tx1"/>
                      </a:solidFill>
                      <a:prstDash val="solid"/>
                      <a:round/>
                      <a:headEnd type="none" w="med" len="med"/>
                      <a:tailEnd type="none" w="med" len="med"/>
                    </a:lnB>
                  </a:tcPr>
                </a:tc>
                <a:tc gridSpan="3">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下游任务指标</a:t>
                      </a:r>
                      <a:r>
                        <a:rPr lang="en-US" altLang="zh-CN" sz="14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86954279"/>
                  </a:ext>
                </a:extLst>
              </a:tr>
              <a:tr h="314960">
                <a:tc vMerge="1">
                  <a:txBody>
                    <a:bodyPr/>
                    <a:lstStyle/>
                    <a:p>
                      <a:endParaRPr dirty="0"/>
                    </a:p>
                  </a:txBody>
                  <a:tcPr marL="68580" marR="68580"/>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cs typeface="+mn-cs"/>
                        </a:rPr>
                        <a:t>Accuracy</a:t>
                      </a: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cs typeface="+mn-cs"/>
                        </a:rPr>
                        <a:t>Micro-F1score</a:t>
                      </a: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cs typeface="+mn-cs"/>
                        </a:rPr>
                        <a:t>Weight-F1score</a:t>
                      </a:r>
                    </a:p>
                  </a:txBody>
                  <a:tcPr marL="68580" marR="6858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3644878"/>
                  </a:ext>
                </a:extLst>
              </a:tr>
              <a:tr h="314960">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33*33</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68.2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22.0</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61.2</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85434525"/>
                  </a:ext>
                </a:extLst>
              </a:tr>
              <a:tr h="300990">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63*63</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72.1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34.4</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67.2</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1495286773"/>
                  </a:ext>
                </a:extLst>
              </a:tr>
              <a:tr h="300990">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126*126</a:t>
                      </a:r>
                      <a:endParaRPr 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84.2</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77.6</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84.2</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599639352"/>
                  </a:ext>
                </a:extLst>
              </a:tr>
              <a:tr h="226258">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252*252</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83.8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59.7</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83.4</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2410476757"/>
                  </a:ext>
                </a:extLst>
              </a:tr>
            </a:tbl>
          </a:graphicData>
        </a:graphic>
      </p:graphicFrame>
      <p:sp>
        <p:nvSpPr>
          <p:cNvPr id="4" name="矩形 3">
            <a:hlinkClick r:id="rId5" action="ppaction://hlinksldjump"/>
            <a:extLst>
              <a:ext uri="{FF2B5EF4-FFF2-40B4-BE49-F238E27FC236}">
                <a16:creationId xmlns:a16="http://schemas.microsoft.com/office/drawing/2014/main" id="{31551641-CCDB-F535-131D-C078579DD09E}"/>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hlinkClick r:id="rId6" action="ppaction://hlinksldjump"/>
            <a:extLst>
              <a:ext uri="{FF2B5EF4-FFF2-40B4-BE49-F238E27FC236}">
                <a16:creationId xmlns:a16="http://schemas.microsoft.com/office/drawing/2014/main" id="{CA22FC4F-6D7D-0E19-74C9-EE168108E947}"/>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hlinkClick r:id="rId7" action="ppaction://hlinksldjump"/>
            <a:extLst>
              <a:ext uri="{FF2B5EF4-FFF2-40B4-BE49-F238E27FC236}">
                <a16:creationId xmlns:a16="http://schemas.microsoft.com/office/drawing/2014/main" id="{FA646D84-18F9-E44D-ADF8-81F758A8E454}"/>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8" action="ppaction://hlinksldjump"/>
            <a:extLst>
              <a:ext uri="{FF2B5EF4-FFF2-40B4-BE49-F238E27FC236}">
                <a16:creationId xmlns:a16="http://schemas.microsoft.com/office/drawing/2014/main" id="{EB164045-DAB7-F1FD-D446-00D46559F313}"/>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hlinkClick r:id="rId9" action="ppaction://hlinksldjump"/>
            <a:extLst>
              <a:ext uri="{FF2B5EF4-FFF2-40B4-BE49-F238E27FC236}">
                <a16:creationId xmlns:a16="http://schemas.microsoft.com/office/drawing/2014/main" id="{6E2DCAC0-ADD6-0B52-7724-EBC5F6603BE7}"/>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rId10" action="ppaction://hlinksldjump"/>
            <a:extLst>
              <a:ext uri="{FF2B5EF4-FFF2-40B4-BE49-F238E27FC236}">
                <a16:creationId xmlns:a16="http://schemas.microsoft.com/office/drawing/2014/main" id="{7263EA87-8B0E-8C98-8473-C6028054DD90}"/>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a:hlinkClick r:id="rId11"/>
            <a:extLst>
              <a:ext uri="{FF2B5EF4-FFF2-40B4-BE49-F238E27FC236}">
                <a16:creationId xmlns:a16="http://schemas.microsoft.com/office/drawing/2014/main" id="{6E8732BD-4E05-298E-BC0B-6A1AF2535B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106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A4428F-7634-CF3B-831B-09246DF8AEE8}"/>
              </a:ext>
            </a:extLst>
          </p:cNvPr>
          <p:cNvSpPr txBox="1"/>
          <p:nvPr/>
        </p:nvSpPr>
        <p:spPr>
          <a:xfrm>
            <a:off x="97379" y="1054803"/>
            <a:ext cx="349504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结果</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：下游全连接层数确定</a:t>
            </a:r>
          </a:p>
        </p:txBody>
      </p:sp>
      <p:sp>
        <p:nvSpPr>
          <p:cNvPr id="24" name="文本框 23">
            <a:extLst>
              <a:ext uri="{FF2B5EF4-FFF2-40B4-BE49-F238E27FC236}">
                <a16:creationId xmlns:a16="http://schemas.microsoft.com/office/drawing/2014/main" id="{743CE04C-BB0E-40A2-6B07-60D709EEFD4B}"/>
              </a:ext>
            </a:extLst>
          </p:cNvPr>
          <p:cNvSpPr txBox="1"/>
          <p:nvPr/>
        </p:nvSpPr>
        <p:spPr>
          <a:xfrm>
            <a:off x="2881737" y="5551423"/>
            <a:ext cx="6598164" cy="581057"/>
          </a:xfrm>
          <a:prstGeom prst="rect">
            <a:avLst/>
          </a:prstGeom>
          <a:noFill/>
        </p:spPr>
        <p:txBody>
          <a:bodyPr wrap="square" rtlCol="0">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rPr>
              <a:t>在</a:t>
            </a:r>
            <a:r>
              <a:rPr lang="en-US" altLang="zh-CN" sz="2400" b="1" dirty="0">
                <a:solidFill>
                  <a:srgbClr val="FF0000"/>
                </a:solidFill>
                <a:latin typeface="微软雅黑" panose="020B0503020204020204" pitchFamily="34" charset="-122"/>
                <a:ea typeface="微软雅黑" panose="020B0503020204020204" pitchFamily="34" charset="-122"/>
              </a:rPr>
              <a:t>6</a:t>
            </a:r>
            <a:r>
              <a:rPr lang="zh-CN" altLang="en-US" sz="2400" b="1" dirty="0">
                <a:solidFill>
                  <a:srgbClr val="FF0000"/>
                </a:solidFill>
                <a:latin typeface="微软雅黑" panose="020B0503020204020204" pitchFamily="34" charset="-122"/>
                <a:ea typeface="微软雅黑" panose="020B0503020204020204" pitchFamily="34" charset="-122"/>
              </a:rPr>
              <a:t>层</a:t>
            </a:r>
            <a:r>
              <a:rPr lang="zh-CN" altLang="en-US" sz="2400" dirty="0">
                <a:latin typeface="微软雅黑" panose="020B0503020204020204" pitchFamily="34" charset="-122"/>
                <a:ea typeface="微软雅黑" panose="020B0503020204020204" pitchFamily="34" charset="-122"/>
              </a:rPr>
              <a:t>全连接网络上达到精确度最佳值！！！</a:t>
            </a:r>
          </a:p>
        </p:txBody>
      </p:sp>
      <p:sp>
        <p:nvSpPr>
          <p:cNvPr id="13" name="矩形 12">
            <a:extLst>
              <a:ext uri="{FF2B5EF4-FFF2-40B4-BE49-F238E27FC236}">
                <a16:creationId xmlns:a16="http://schemas.microsoft.com/office/drawing/2014/main" id="{42A8FCA6-6C12-7481-EAC4-705572BD3FFE}"/>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4">
            <a:extLst>
              <a:ext uri="{FF2B5EF4-FFF2-40B4-BE49-F238E27FC236}">
                <a16:creationId xmlns:a16="http://schemas.microsoft.com/office/drawing/2014/main" id="{E7EA205D-F552-0FBC-4308-8D97F6AEAA9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27" name="矩形 26">
            <a:extLst>
              <a:ext uri="{FF2B5EF4-FFF2-40B4-BE49-F238E27FC236}">
                <a16:creationId xmlns:a16="http://schemas.microsoft.com/office/drawing/2014/main" id="{A7A055F7-897B-2BDE-45B4-AECACF4B441B}"/>
              </a:ext>
            </a:extLst>
          </p:cNvPr>
          <p:cNvSpPr/>
          <p:nvPr/>
        </p:nvSpPr>
        <p:spPr>
          <a:xfrm>
            <a:off x="3250354" y="-5580"/>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表格 21">
            <a:extLst>
              <a:ext uri="{FF2B5EF4-FFF2-40B4-BE49-F238E27FC236}">
                <a16:creationId xmlns:a16="http://schemas.microsoft.com/office/drawing/2014/main" id="{D1F73EBA-E31D-EE57-13DF-5135C50C27D5}"/>
              </a:ext>
            </a:extLst>
          </p:cNvPr>
          <p:cNvGraphicFramePr>
            <a:graphicFrameLocks noGrp="1"/>
          </p:cNvGraphicFramePr>
          <p:nvPr>
            <p:extLst>
              <p:ext uri="{D42A27DB-BD31-4B8C-83A1-F6EECF244321}">
                <p14:modId xmlns:p14="http://schemas.microsoft.com/office/powerpoint/2010/main" val="1428434500"/>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实验结果</a:t>
                      </a:r>
                      <a:endParaRPr lang="zh-CN" altLang="en-US" sz="16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32" name="矩形 31">
            <a:hlinkClick r:id="rId2" action="ppaction://hlinksldjump"/>
            <a:extLst>
              <a:ext uri="{FF2B5EF4-FFF2-40B4-BE49-F238E27FC236}">
                <a16:creationId xmlns:a16="http://schemas.microsoft.com/office/drawing/2014/main" id="{0786ADA2-6616-BA2A-417D-9BDFAE157318}"/>
              </a:ext>
            </a:extLst>
          </p:cNvPr>
          <p:cNvSpPr/>
          <p:nvPr/>
        </p:nvSpPr>
        <p:spPr>
          <a:xfrm>
            <a:off x="5954608" y="1053161"/>
            <a:ext cx="637309"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a:extLst>
              <a:ext uri="{FF2B5EF4-FFF2-40B4-BE49-F238E27FC236}">
                <a16:creationId xmlns:a16="http://schemas.microsoft.com/office/drawing/2014/main" id="{FC5BF3CA-3019-3BE5-0415-2236FC0A9C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379" y="1794123"/>
            <a:ext cx="4483670" cy="2690202"/>
          </a:xfrm>
          <a:prstGeom prst="rect">
            <a:avLst/>
          </a:prstGeom>
        </p:spPr>
      </p:pic>
      <p:sp>
        <p:nvSpPr>
          <p:cNvPr id="4" name="页脚占位符 1">
            <a:extLst>
              <a:ext uri="{FF2B5EF4-FFF2-40B4-BE49-F238E27FC236}">
                <a16:creationId xmlns:a16="http://schemas.microsoft.com/office/drawing/2014/main" id="{5807B006-6A2E-7173-75A2-EA0B7C02C7E0}"/>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graphicFrame>
        <p:nvGraphicFramePr>
          <p:cNvPr id="5" name="表格 4">
            <a:extLst>
              <a:ext uri="{FF2B5EF4-FFF2-40B4-BE49-F238E27FC236}">
                <a16:creationId xmlns:a16="http://schemas.microsoft.com/office/drawing/2014/main" id="{221D0E7F-A494-44A6-D258-D0A2E70F37FE}"/>
              </a:ext>
            </a:extLst>
          </p:cNvPr>
          <p:cNvGraphicFramePr>
            <a:graphicFrameLocks noGrp="1"/>
          </p:cNvGraphicFramePr>
          <p:nvPr>
            <p:extLst>
              <p:ext uri="{D42A27DB-BD31-4B8C-83A1-F6EECF244321}">
                <p14:modId xmlns:p14="http://schemas.microsoft.com/office/powerpoint/2010/main" val="2687991072"/>
              </p:ext>
            </p:extLst>
          </p:nvPr>
        </p:nvGraphicFramePr>
        <p:xfrm>
          <a:off x="5047861" y="1333789"/>
          <a:ext cx="6943843" cy="3363849"/>
        </p:xfrm>
        <a:graphic>
          <a:graphicData uri="http://schemas.openxmlformats.org/drawingml/2006/table">
            <a:tbl>
              <a:tblPr>
                <a:tableStyleId>{8EC20E35-A176-4012-BC5E-935CFFF8708E}</a:tableStyleId>
              </a:tblPr>
              <a:tblGrid>
                <a:gridCol w="1055431">
                  <a:extLst>
                    <a:ext uri="{9D8B030D-6E8A-4147-A177-3AD203B41FA5}">
                      <a16:colId xmlns:a16="http://schemas.microsoft.com/office/drawing/2014/main" val="2027627484"/>
                    </a:ext>
                  </a:extLst>
                </a:gridCol>
                <a:gridCol w="3517828">
                  <a:extLst>
                    <a:ext uri="{9D8B030D-6E8A-4147-A177-3AD203B41FA5}">
                      <a16:colId xmlns:a16="http://schemas.microsoft.com/office/drawing/2014/main" val="3585264402"/>
                    </a:ext>
                  </a:extLst>
                </a:gridCol>
                <a:gridCol w="1159651">
                  <a:extLst>
                    <a:ext uri="{9D8B030D-6E8A-4147-A177-3AD203B41FA5}">
                      <a16:colId xmlns:a16="http://schemas.microsoft.com/office/drawing/2014/main" val="478366904"/>
                    </a:ext>
                  </a:extLst>
                </a:gridCol>
                <a:gridCol w="1210933">
                  <a:extLst>
                    <a:ext uri="{9D8B030D-6E8A-4147-A177-3AD203B41FA5}">
                      <a16:colId xmlns:a16="http://schemas.microsoft.com/office/drawing/2014/main" val="1226259216"/>
                    </a:ext>
                  </a:extLst>
                </a:gridCol>
              </a:tblGrid>
              <a:tr h="0">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全连接层数</a:t>
                      </a:r>
                    </a:p>
                  </a:txBody>
                  <a:tcPr marL="68580" marR="68580"/>
                </a:tc>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cs typeface="+mn-cs"/>
                        </a:rPr>
                        <a:t>维度变化</a:t>
                      </a: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50</a:t>
                      </a:r>
                      <a:r>
                        <a:rPr lang="zh-CN" altLang="en-US" sz="1400" kern="1200">
                          <a:solidFill>
                            <a:schemeClr val="tx1"/>
                          </a:solidFill>
                          <a:latin typeface="微软雅黑" panose="020B0503020204020204" pitchFamily="34" charset="-122"/>
                          <a:ea typeface="微软雅黑" panose="020B0503020204020204" pitchFamily="34" charset="-122"/>
                          <a:cs typeface="+mn-cs"/>
                        </a:rPr>
                        <a:t>轮精确度</a:t>
                      </a: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100</a:t>
                      </a:r>
                      <a:r>
                        <a:rPr lang="zh-CN" altLang="en-US" sz="1400" kern="1200">
                          <a:solidFill>
                            <a:schemeClr val="tx1"/>
                          </a:solidFill>
                          <a:latin typeface="微软雅黑" panose="020B0503020204020204" pitchFamily="34" charset="-122"/>
                          <a:ea typeface="微软雅黑" panose="020B0503020204020204" pitchFamily="34" charset="-122"/>
                          <a:cs typeface="+mn-cs"/>
                        </a:rPr>
                        <a:t>轮精确度</a:t>
                      </a:r>
                    </a:p>
                  </a:txBody>
                  <a:tcPr marL="68580" marR="68580"/>
                </a:tc>
                <a:extLst>
                  <a:ext uri="{0D108BD9-81ED-4DB2-BD59-A6C34878D82A}">
                    <a16:rowId xmlns:a16="http://schemas.microsoft.com/office/drawing/2014/main" val="1323668321"/>
                  </a:ext>
                </a:extLst>
              </a:tr>
              <a:tr h="282575">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1</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200" kern="1200" dirty="0">
                          <a:solidFill>
                            <a:schemeClr val="tx1"/>
                          </a:solidFill>
                          <a:latin typeface="微软雅黑" panose="020B0503020204020204" pitchFamily="34" charset="-122"/>
                          <a:ea typeface="微软雅黑" panose="020B0503020204020204" pitchFamily="34" charset="-122"/>
                          <a:cs typeface="+mn-cs"/>
                        </a:rPr>
                        <a:t>2048 - 8</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83.0</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84.3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3461435259"/>
                  </a:ext>
                </a:extLst>
              </a:tr>
              <a:tr h="0">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2</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200" kern="1200" dirty="0">
                          <a:solidFill>
                            <a:schemeClr val="tx1"/>
                          </a:solidFill>
                          <a:latin typeface="微软雅黑" panose="020B0503020204020204" pitchFamily="34" charset="-122"/>
                          <a:ea typeface="微软雅黑" panose="020B0503020204020204" pitchFamily="34" charset="-122"/>
                          <a:cs typeface="+mn-cs"/>
                        </a:rPr>
                        <a:t>2048 - 512 - 8</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84.4</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85.4</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982122604"/>
                  </a:ext>
                </a:extLst>
              </a:tr>
              <a:tr h="0">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200" kern="1200" dirty="0">
                          <a:solidFill>
                            <a:schemeClr val="tx1"/>
                          </a:solidFill>
                          <a:latin typeface="微软雅黑" panose="020B0503020204020204" pitchFamily="34" charset="-122"/>
                          <a:ea typeface="微软雅黑" panose="020B0503020204020204" pitchFamily="34" charset="-122"/>
                          <a:cs typeface="+mn-cs"/>
                        </a:rPr>
                        <a:t>2048 - 512 - 64 - 8</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85.5</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87.4</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277190913"/>
                  </a:ext>
                </a:extLst>
              </a:tr>
              <a:tr h="0">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4</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200" kern="1200" dirty="0">
                          <a:solidFill>
                            <a:schemeClr val="tx1"/>
                          </a:solidFill>
                          <a:latin typeface="微软雅黑" panose="020B0503020204020204" pitchFamily="34" charset="-122"/>
                          <a:ea typeface="微软雅黑" panose="020B0503020204020204" pitchFamily="34" charset="-122"/>
                          <a:cs typeface="+mn-cs"/>
                        </a:rPr>
                        <a:t>2048 - 1024 - 256 - 64 - 8</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86.2</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87.8</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1053176815"/>
                  </a:ext>
                </a:extLst>
              </a:tr>
              <a:tr h="0">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5</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200" kern="1200" dirty="0">
                          <a:solidFill>
                            <a:schemeClr val="tx1"/>
                          </a:solidFill>
                          <a:latin typeface="微软雅黑" panose="020B0503020204020204" pitchFamily="34" charset="-122"/>
                          <a:ea typeface="微软雅黑" panose="020B0503020204020204" pitchFamily="34" charset="-122"/>
                          <a:cs typeface="+mn-cs"/>
                        </a:rPr>
                        <a:t>2048 - 1024 - 512 - 256  - 64  -8</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86.7</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88.1</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346800485"/>
                  </a:ext>
                </a:extLst>
              </a:tr>
              <a:tr h="0">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6</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200" kern="1200" dirty="0">
                          <a:solidFill>
                            <a:schemeClr val="tx1"/>
                          </a:solidFill>
                          <a:latin typeface="微软雅黑" panose="020B0503020204020204" pitchFamily="34" charset="-122"/>
                          <a:ea typeface="微软雅黑" panose="020B0503020204020204" pitchFamily="34" charset="-122"/>
                          <a:cs typeface="+mn-cs"/>
                        </a:rPr>
                        <a:t>2048 - 1024 - 512 - 256 - 128 - 64  -8</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86.8</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88.4</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2245481635"/>
                  </a:ext>
                </a:extLst>
              </a:tr>
              <a:tr h="0">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7</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200" kern="1200" dirty="0">
                          <a:solidFill>
                            <a:schemeClr val="tx1"/>
                          </a:solidFill>
                          <a:latin typeface="微软雅黑" panose="020B0503020204020204" pitchFamily="34" charset="-122"/>
                          <a:ea typeface="微软雅黑" panose="020B0503020204020204" pitchFamily="34" charset="-122"/>
                          <a:cs typeface="+mn-cs"/>
                        </a:rPr>
                        <a:t>2048 - 1024 - 512 - 256 - 128 - 64 - 32 -8</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86.2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88.2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1158703421"/>
                  </a:ext>
                </a:extLst>
              </a:tr>
              <a:tr h="0">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8</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200" kern="1200" dirty="0">
                          <a:solidFill>
                            <a:schemeClr val="tx1"/>
                          </a:solidFill>
                          <a:latin typeface="微软雅黑" panose="020B0503020204020204" pitchFamily="34" charset="-122"/>
                          <a:ea typeface="微软雅黑" panose="020B0503020204020204" pitchFamily="34" charset="-122"/>
                          <a:cs typeface="+mn-cs"/>
                        </a:rPr>
                        <a:t>2048 - 1024 - 512 - 256 - 128 - 64 - 32 - 16 - 8</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86.0</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87.9</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1576419572"/>
                  </a:ext>
                </a:extLst>
              </a:tr>
            </a:tbl>
          </a:graphicData>
        </a:graphic>
      </p:graphicFrame>
      <p:sp>
        <p:nvSpPr>
          <p:cNvPr id="6" name="矩形 5">
            <a:hlinkClick r:id="rId5" action="ppaction://hlinksldjump"/>
            <a:extLst>
              <a:ext uri="{FF2B5EF4-FFF2-40B4-BE49-F238E27FC236}">
                <a16:creationId xmlns:a16="http://schemas.microsoft.com/office/drawing/2014/main" id="{099316AC-5747-04F6-88E9-FECB92631139}"/>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6" action="ppaction://hlinksldjump"/>
            <a:extLst>
              <a:ext uri="{FF2B5EF4-FFF2-40B4-BE49-F238E27FC236}">
                <a16:creationId xmlns:a16="http://schemas.microsoft.com/office/drawing/2014/main" id="{F0AE6562-5CFA-CDE5-B9C5-C16F29D170B1}"/>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hlinkClick r:id="rId7" action="ppaction://hlinksldjump"/>
            <a:extLst>
              <a:ext uri="{FF2B5EF4-FFF2-40B4-BE49-F238E27FC236}">
                <a16:creationId xmlns:a16="http://schemas.microsoft.com/office/drawing/2014/main" id="{18B95A78-55B9-B23F-2419-6E4A8C99D3ED}"/>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rId8" action="ppaction://hlinksldjump"/>
            <a:extLst>
              <a:ext uri="{FF2B5EF4-FFF2-40B4-BE49-F238E27FC236}">
                <a16:creationId xmlns:a16="http://schemas.microsoft.com/office/drawing/2014/main" id="{C91EDF52-45DB-EFE8-28B4-97B7D1F04315}"/>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rId9" action="ppaction://hlinksldjump"/>
            <a:extLst>
              <a:ext uri="{FF2B5EF4-FFF2-40B4-BE49-F238E27FC236}">
                <a16:creationId xmlns:a16="http://schemas.microsoft.com/office/drawing/2014/main" id="{03703FE6-0B07-31EA-3EF1-29BB72EAB5AE}"/>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10" action="ppaction://hlinksldjump"/>
            <a:extLst>
              <a:ext uri="{FF2B5EF4-FFF2-40B4-BE49-F238E27FC236}">
                <a16:creationId xmlns:a16="http://schemas.microsoft.com/office/drawing/2014/main" id="{3C284FDA-988E-5954-5750-FBB9B40A22B6}"/>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
            <a:hlinkClick r:id="rId11"/>
            <a:extLst>
              <a:ext uri="{FF2B5EF4-FFF2-40B4-BE49-F238E27FC236}">
                <a16:creationId xmlns:a16="http://schemas.microsoft.com/office/drawing/2014/main" id="{ACE2C4B1-8871-0E27-8E86-A47F4A3D76A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542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776B355-78B0-1642-909A-7EBD49B9CFE0}"/>
              </a:ext>
            </a:extLst>
          </p:cNvPr>
          <p:cNvSpPr txBox="1"/>
          <p:nvPr/>
        </p:nvSpPr>
        <p:spPr>
          <a:xfrm>
            <a:off x="97379" y="1054803"/>
            <a:ext cx="349504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结果</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：块分割粒度的确定</a:t>
            </a:r>
          </a:p>
        </p:txBody>
      </p:sp>
      <p:sp>
        <p:nvSpPr>
          <p:cNvPr id="10" name="文本框 9">
            <a:extLst>
              <a:ext uri="{FF2B5EF4-FFF2-40B4-BE49-F238E27FC236}">
                <a16:creationId xmlns:a16="http://schemas.microsoft.com/office/drawing/2014/main" id="{0F2316E1-AE92-2F08-A0CD-939A26133F6E}"/>
              </a:ext>
            </a:extLst>
          </p:cNvPr>
          <p:cNvSpPr txBox="1"/>
          <p:nvPr/>
        </p:nvSpPr>
        <p:spPr>
          <a:xfrm>
            <a:off x="2456905" y="6051401"/>
            <a:ext cx="8822718" cy="458908"/>
          </a:xfrm>
          <a:prstGeom prst="rect">
            <a:avLst/>
          </a:prstGeom>
          <a:noFill/>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结论</a:t>
            </a:r>
            <a:r>
              <a:rPr lang="zh-CN" altLang="en-US" dirty="0">
                <a:latin typeface="微软雅黑" panose="020B0503020204020204" pitchFamily="34" charset="-122"/>
                <a:ea typeface="微软雅黑" panose="020B0503020204020204" pitchFamily="34" charset="-122"/>
              </a:rPr>
              <a:t>：适度粒度提升模型性能，但过度细化导致精度下降，最佳</a:t>
            </a:r>
            <a:r>
              <a:rPr lang="zh-CN" altLang="en-US" b="1" dirty="0">
                <a:solidFill>
                  <a:srgbClr val="FF0000"/>
                </a:solidFill>
                <a:latin typeface="微软雅黑" panose="020B0503020204020204" pitchFamily="34" charset="-122"/>
                <a:ea typeface="微软雅黑" panose="020B0503020204020204" pitchFamily="34" charset="-122"/>
              </a:rPr>
              <a:t>粒度为</a:t>
            </a:r>
            <a:r>
              <a:rPr lang="en-US" altLang="zh-CN" b="1" dirty="0">
                <a:solidFill>
                  <a:srgbClr val="FF0000"/>
                </a:solidFill>
                <a:latin typeface="微软雅黑" panose="020B0503020204020204" pitchFamily="34" charset="-122"/>
                <a:ea typeface="微软雅黑" panose="020B0503020204020204" pitchFamily="34" charset="-122"/>
              </a:rPr>
              <a:t>III</a:t>
            </a:r>
            <a:r>
              <a:rPr lang="zh-CN" altLang="en-US" dirty="0">
                <a:latin typeface="微软雅黑" panose="020B0503020204020204" pitchFamily="34" charset="-122"/>
                <a:ea typeface="微软雅黑" panose="020B0503020204020204" pitchFamily="34" charset="-122"/>
              </a:rPr>
              <a:t>。</a:t>
            </a:r>
          </a:p>
        </p:txBody>
      </p:sp>
      <p:sp>
        <p:nvSpPr>
          <p:cNvPr id="24" name="矩形 23">
            <a:extLst>
              <a:ext uri="{FF2B5EF4-FFF2-40B4-BE49-F238E27FC236}">
                <a16:creationId xmlns:a16="http://schemas.microsoft.com/office/drawing/2014/main" id="{96371006-2E08-4C2E-8C83-27B0306E18B2}"/>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4">
            <a:extLst>
              <a:ext uri="{FF2B5EF4-FFF2-40B4-BE49-F238E27FC236}">
                <a16:creationId xmlns:a16="http://schemas.microsoft.com/office/drawing/2014/main" id="{B32B5379-3620-6C2F-3111-B2E653FEF02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26" name="矩形 25">
            <a:extLst>
              <a:ext uri="{FF2B5EF4-FFF2-40B4-BE49-F238E27FC236}">
                <a16:creationId xmlns:a16="http://schemas.microsoft.com/office/drawing/2014/main" id="{50A40BDE-11FD-B9A0-7771-41B682E73EC3}"/>
              </a:ext>
            </a:extLst>
          </p:cNvPr>
          <p:cNvSpPr/>
          <p:nvPr/>
        </p:nvSpPr>
        <p:spPr>
          <a:xfrm>
            <a:off x="3250354" y="-5580"/>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8" name="表格 27">
            <a:extLst>
              <a:ext uri="{FF2B5EF4-FFF2-40B4-BE49-F238E27FC236}">
                <a16:creationId xmlns:a16="http://schemas.microsoft.com/office/drawing/2014/main" id="{90A53938-7144-E1AD-F66B-5A8223422684}"/>
              </a:ext>
            </a:extLst>
          </p:cNvPr>
          <p:cNvGraphicFramePr>
            <a:graphicFrameLocks noGrp="1"/>
          </p:cNvGraphicFramePr>
          <p:nvPr>
            <p:extLst>
              <p:ext uri="{D42A27DB-BD31-4B8C-83A1-F6EECF244321}">
                <p14:modId xmlns:p14="http://schemas.microsoft.com/office/powerpoint/2010/main" val="3530314957"/>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实验结果</a:t>
                      </a:r>
                      <a:endParaRPr lang="zh-CN" altLang="en-US" sz="16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36" name="页脚占位符 1">
            <a:extLst>
              <a:ext uri="{FF2B5EF4-FFF2-40B4-BE49-F238E27FC236}">
                <a16:creationId xmlns:a16="http://schemas.microsoft.com/office/drawing/2014/main" id="{048C55AA-FB10-4448-CC69-0975D38FF535}"/>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graphicFrame>
        <p:nvGraphicFramePr>
          <p:cNvPr id="2" name="表格 1">
            <a:extLst>
              <a:ext uri="{FF2B5EF4-FFF2-40B4-BE49-F238E27FC236}">
                <a16:creationId xmlns:a16="http://schemas.microsoft.com/office/drawing/2014/main" id="{8C3AF62B-71D0-D20B-C126-690E2CD74933}"/>
              </a:ext>
            </a:extLst>
          </p:cNvPr>
          <p:cNvGraphicFramePr>
            <a:graphicFrameLocks noGrp="1"/>
          </p:cNvGraphicFramePr>
          <p:nvPr>
            <p:extLst>
              <p:ext uri="{D42A27DB-BD31-4B8C-83A1-F6EECF244321}">
                <p14:modId xmlns:p14="http://schemas.microsoft.com/office/powerpoint/2010/main" val="3122281748"/>
              </p:ext>
            </p:extLst>
          </p:nvPr>
        </p:nvGraphicFramePr>
        <p:xfrm>
          <a:off x="5367976" y="1610867"/>
          <a:ext cx="6599388" cy="2242566"/>
        </p:xfrm>
        <a:graphic>
          <a:graphicData uri="http://schemas.openxmlformats.org/drawingml/2006/table">
            <a:tbl>
              <a:tblPr>
                <a:tableStyleId>{8EC20E35-A176-4012-BC5E-935CFFF8708E}</a:tableStyleId>
              </a:tblPr>
              <a:tblGrid>
                <a:gridCol w="1099898">
                  <a:extLst>
                    <a:ext uri="{9D8B030D-6E8A-4147-A177-3AD203B41FA5}">
                      <a16:colId xmlns:a16="http://schemas.microsoft.com/office/drawing/2014/main" val="3443856167"/>
                    </a:ext>
                  </a:extLst>
                </a:gridCol>
                <a:gridCol w="1099898">
                  <a:extLst>
                    <a:ext uri="{9D8B030D-6E8A-4147-A177-3AD203B41FA5}">
                      <a16:colId xmlns:a16="http://schemas.microsoft.com/office/drawing/2014/main" val="748162686"/>
                    </a:ext>
                  </a:extLst>
                </a:gridCol>
                <a:gridCol w="1099898">
                  <a:extLst>
                    <a:ext uri="{9D8B030D-6E8A-4147-A177-3AD203B41FA5}">
                      <a16:colId xmlns:a16="http://schemas.microsoft.com/office/drawing/2014/main" val="289476228"/>
                    </a:ext>
                  </a:extLst>
                </a:gridCol>
                <a:gridCol w="1099898">
                  <a:extLst>
                    <a:ext uri="{9D8B030D-6E8A-4147-A177-3AD203B41FA5}">
                      <a16:colId xmlns:a16="http://schemas.microsoft.com/office/drawing/2014/main" val="3333554877"/>
                    </a:ext>
                  </a:extLst>
                </a:gridCol>
                <a:gridCol w="1099898">
                  <a:extLst>
                    <a:ext uri="{9D8B030D-6E8A-4147-A177-3AD203B41FA5}">
                      <a16:colId xmlns:a16="http://schemas.microsoft.com/office/drawing/2014/main" val="3884161923"/>
                    </a:ext>
                  </a:extLst>
                </a:gridCol>
                <a:gridCol w="1099898">
                  <a:extLst>
                    <a:ext uri="{9D8B030D-6E8A-4147-A177-3AD203B41FA5}">
                      <a16:colId xmlns:a16="http://schemas.microsoft.com/office/drawing/2014/main" val="502562168"/>
                    </a:ext>
                  </a:extLst>
                </a:gridCol>
              </a:tblGrid>
              <a:tr h="300355">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粒度</a:t>
                      </a: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cs typeface="+mn-cs"/>
                        </a:rPr>
                        <a:t>PA</a:t>
                      </a: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cs typeface="+mn-cs"/>
                        </a:rPr>
                        <a:t>MPA</a:t>
                      </a: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cs typeface="+mn-cs"/>
                        </a:rPr>
                        <a:t>MIOU</a:t>
                      </a: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a:solidFill>
                            <a:schemeClr val="tx1"/>
                          </a:solidFill>
                          <a:latin typeface="微软雅黑" panose="020B0503020204020204" pitchFamily="34" charset="-122"/>
                          <a:ea typeface="微软雅黑" panose="020B0503020204020204" pitchFamily="34" charset="-122"/>
                          <a:cs typeface="+mn-cs"/>
                        </a:rPr>
                        <a:t>FWIOU</a:t>
                      </a: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cs typeface="+mn-cs"/>
                        </a:rPr>
                        <a:t>Kappa</a:t>
                      </a:r>
                    </a:p>
                  </a:txBody>
                  <a:tcPr marL="68580" marR="6858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2297240"/>
                  </a:ext>
                </a:extLst>
              </a:tr>
              <a:tr h="300355">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粒度</a:t>
                      </a:r>
                      <a:r>
                        <a:rPr lang="en-US" sz="1400" kern="1200" dirty="0">
                          <a:solidFill>
                            <a:schemeClr val="tx1"/>
                          </a:solidFill>
                          <a:latin typeface="微软雅黑" panose="020B0503020204020204" pitchFamily="34" charset="-122"/>
                          <a:ea typeface="微软雅黑" panose="020B0503020204020204" pitchFamily="34" charset="-122"/>
                          <a:cs typeface="+mn-cs"/>
                        </a:rPr>
                        <a:t>I</a:t>
                      </a: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0.791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0.616</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0.498</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0.663</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0.627</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594166"/>
                  </a:ext>
                </a:extLst>
              </a:tr>
              <a:tr h="294005">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粒度</a:t>
                      </a:r>
                      <a:r>
                        <a:rPr lang="en-US" sz="1400" kern="1200" dirty="0">
                          <a:solidFill>
                            <a:schemeClr val="tx1"/>
                          </a:solidFill>
                          <a:latin typeface="微软雅黑" panose="020B0503020204020204" pitchFamily="34" charset="-122"/>
                          <a:ea typeface="微软雅黑" panose="020B0503020204020204" pitchFamily="34" charset="-122"/>
                          <a:cs typeface="+mn-cs"/>
                        </a:rPr>
                        <a:t>II</a:t>
                      </a: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0.800</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0.639</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0.509</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0.674</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0.642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3566263564"/>
                  </a:ext>
                </a:extLst>
              </a:tr>
              <a:tr h="294005">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粒度</a:t>
                      </a:r>
                      <a:r>
                        <a:rPr lang="en-US" sz="1400" kern="1200" dirty="0">
                          <a:solidFill>
                            <a:schemeClr val="tx1"/>
                          </a:solidFill>
                          <a:latin typeface="微软雅黑" panose="020B0503020204020204" pitchFamily="34" charset="-122"/>
                          <a:ea typeface="微软雅黑" panose="020B0503020204020204" pitchFamily="34" charset="-122"/>
                          <a:cs typeface="+mn-cs"/>
                        </a:rPr>
                        <a:t>III</a:t>
                      </a: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0.806</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0.683</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0.556</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0.628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0.653</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511525902"/>
                  </a:ext>
                </a:extLst>
              </a:tr>
              <a:tr h="294005">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cs typeface="+mn-cs"/>
                        </a:rPr>
                        <a:t>粒度</a:t>
                      </a:r>
                      <a:r>
                        <a:rPr lang="en-US" sz="1400" kern="1200">
                          <a:solidFill>
                            <a:schemeClr val="tx1"/>
                          </a:solidFill>
                          <a:latin typeface="微软雅黑" panose="020B0503020204020204" pitchFamily="34" charset="-122"/>
                          <a:ea typeface="微软雅黑" panose="020B0503020204020204" pitchFamily="34" charset="-122"/>
                          <a:cs typeface="+mn-cs"/>
                        </a:rPr>
                        <a:t>IV</a:t>
                      </a: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0.805</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0.669</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0.540</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0.681</a:t>
                      </a:r>
                      <a:endParaRPr lang="zh-CN" altLang="en-US" sz="1400" b="1" kern="1200" dirty="0">
                        <a:solidFill>
                          <a:srgbClr val="FF0000"/>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0.651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4194404201"/>
                  </a:ext>
                </a:extLst>
              </a:tr>
              <a:tr h="300355">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cs typeface="+mn-cs"/>
                        </a:rPr>
                        <a:t>粒度</a:t>
                      </a:r>
                      <a:r>
                        <a:rPr lang="en-US" sz="1400" kern="1200">
                          <a:solidFill>
                            <a:schemeClr val="tx1"/>
                          </a:solidFill>
                          <a:latin typeface="微软雅黑" panose="020B0503020204020204" pitchFamily="34" charset="-122"/>
                          <a:ea typeface="微软雅黑" panose="020B0503020204020204" pitchFamily="34" charset="-122"/>
                          <a:cs typeface="+mn-cs"/>
                        </a:rPr>
                        <a:t>V</a:t>
                      </a: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0.704</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0.328</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0.238</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0.567</a:t>
                      </a:r>
                      <a:endParaRPr lang="zh-CN" altLang="en-US" sz="1400" kern="1200">
                        <a:solidFill>
                          <a:schemeClr val="tx1"/>
                        </a:solidFill>
                        <a:latin typeface="微软雅黑" panose="020B0503020204020204" pitchFamily="34" charset="-122"/>
                        <a:ea typeface="微软雅黑" panose="020B0503020204020204" pitchFamily="34" charset="-122"/>
                        <a:cs typeface="+mn-cs"/>
                      </a:endParaRPr>
                    </a:p>
                  </a:txBody>
                  <a:tcPr marL="68580" marR="68580"/>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0.499</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tc>
                <a:extLst>
                  <a:ext uri="{0D108BD9-81ED-4DB2-BD59-A6C34878D82A}">
                    <a16:rowId xmlns:a16="http://schemas.microsoft.com/office/drawing/2014/main" val="3057873925"/>
                  </a:ext>
                </a:extLst>
              </a:tr>
            </a:tbl>
          </a:graphicData>
        </a:graphic>
      </p:graphicFrame>
      <p:pic>
        <p:nvPicPr>
          <p:cNvPr id="134" name="图片 133">
            <a:extLst>
              <a:ext uri="{FF2B5EF4-FFF2-40B4-BE49-F238E27FC236}">
                <a16:creationId xmlns:a16="http://schemas.microsoft.com/office/drawing/2014/main" id="{CE6B5D46-1CD5-5959-A9A5-125ACFE394D1}"/>
              </a:ext>
            </a:extLst>
          </p:cNvPr>
          <p:cNvPicPr>
            <a:picLocks noChangeAspect="1"/>
          </p:cNvPicPr>
          <p:nvPr/>
        </p:nvPicPr>
        <p:blipFill>
          <a:blip r:embed="rId2"/>
          <a:stretch>
            <a:fillRect/>
          </a:stretch>
        </p:blipFill>
        <p:spPr>
          <a:xfrm>
            <a:off x="502545" y="1503904"/>
            <a:ext cx="4230710" cy="2373829"/>
          </a:xfrm>
          <a:prstGeom prst="rect">
            <a:avLst/>
          </a:prstGeom>
        </p:spPr>
      </p:pic>
      <p:pic>
        <p:nvPicPr>
          <p:cNvPr id="135" name="图片 134" descr="1m_120_粒度I">
            <a:extLst>
              <a:ext uri="{FF2B5EF4-FFF2-40B4-BE49-F238E27FC236}">
                <a16:creationId xmlns:a16="http://schemas.microsoft.com/office/drawing/2014/main" id="{197D5C97-2777-F224-E73C-349B3B0B4ED4}"/>
              </a:ext>
            </a:extLst>
          </p:cNvPr>
          <p:cNvPicPr>
            <a:picLocks noChangeAspect="1"/>
          </p:cNvPicPr>
          <p:nvPr/>
        </p:nvPicPr>
        <p:blipFill>
          <a:blip r:embed="rId3"/>
          <a:stretch>
            <a:fillRect/>
          </a:stretch>
        </p:blipFill>
        <p:spPr>
          <a:xfrm>
            <a:off x="941980" y="4038380"/>
            <a:ext cx="1906905" cy="1468755"/>
          </a:xfrm>
          <a:prstGeom prst="rect">
            <a:avLst/>
          </a:prstGeom>
        </p:spPr>
      </p:pic>
      <p:pic>
        <p:nvPicPr>
          <p:cNvPr id="136" name="图片 135" descr="1m_processed_Image_block_size=128">
            <a:extLst>
              <a:ext uri="{FF2B5EF4-FFF2-40B4-BE49-F238E27FC236}">
                <a16:creationId xmlns:a16="http://schemas.microsoft.com/office/drawing/2014/main" id="{978EC615-9CD1-3381-33C9-610B1148C1ED}"/>
              </a:ext>
            </a:extLst>
          </p:cNvPr>
          <p:cNvPicPr>
            <a:picLocks noChangeAspect="1"/>
          </p:cNvPicPr>
          <p:nvPr/>
        </p:nvPicPr>
        <p:blipFill>
          <a:blip r:embed="rId4"/>
          <a:stretch>
            <a:fillRect/>
          </a:stretch>
        </p:blipFill>
        <p:spPr>
          <a:xfrm>
            <a:off x="3102240" y="4038380"/>
            <a:ext cx="1906905" cy="1468755"/>
          </a:xfrm>
          <a:prstGeom prst="rect">
            <a:avLst/>
          </a:prstGeom>
        </p:spPr>
      </p:pic>
      <p:pic>
        <p:nvPicPr>
          <p:cNvPr id="137" name="图片 136" descr="processed_Image_block_size=129">
            <a:extLst>
              <a:ext uri="{FF2B5EF4-FFF2-40B4-BE49-F238E27FC236}">
                <a16:creationId xmlns:a16="http://schemas.microsoft.com/office/drawing/2014/main" id="{289FDCD0-0E39-29A4-5764-8C8DC8B964E2}"/>
              </a:ext>
            </a:extLst>
          </p:cNvPr>
          <p:cNvPicPr>
            <a:picLocks noChangeAspect="1"/>
          </p:cNvPicPr>
          <p:nvPr/>
        </p:nvPicPr>
        <p:blipFill>
          <a:blip r:embed="rId5"/>
          <a:stretch>
            <a:fillRect/>
          </a:stretch>
        </p:blipFill>
        <p:spPr>
          <a:xfrm>
            <a:off x="5250425" y="4025697"/>
            <a:ext cx="1903657" cy="1466410"/>
          </a:xfrm>
          <a:prstGeom prst="rect">
            <a:avLst/>
          </a:prstGeom>
        </p:spPr>
      </p:pic>
      <p:pic>
        <p:nvPicPr>
          <p:cNvPr id="138" name="图片 137" descr="1m_4">
            <a:extLst>
              <a:ext uri="{FF2B5EF4-FFF2-40B4-BE49-F238E27FC236}">
                <a16:creationId xmlns:a16="http://schemas.microsoft.com/office/drawing/2014/main" id="{E07F163B-5073-1866-85BA-25AD95DDF0D0}"/>
              </a:ext>
            </a:extLst>
          </p:cNvPr>
          <p:cNvPicPr>
            <a:picLocks noChangeAspect="1"/>
          </p:cNvPicPr>
          <p:nvPr/>
        </p:nvPicPr>
        <p:blipFill>
          <a:blip r:embed="rId6"/>
          <a:stretch>
            <a:fillRect/>
          </a:stretch>
        </p:blipFill>
        <p:spPr>
          <a:xfrm>
            <a:off x="7439458" y="4029292"/>
            <a:ext cx="1903657" cy="1466627"/>
          </a:xfrm>
          <a:prstGeom prst="rect">
            <a:avLst/>
          </a:prstGeom>
        </p:spPr>
      </p:pic>
      <p:pic>
        <p:nvPicPr>
          <p:cNvPr id="139" name="图片 138" descr="1m_4">
            <a:extLst>
              <a:ext uri="{FF2B5EF4-FFF2-40B4-BE49-F238E27FC236}">
                <a16:creationId xmlns:a16="http://schemas.microsoft.com/office/drawing/2014/main" id="{9594DF81-7252-66B1-E1EB-ADB506F79B89}"/>
              </a:ext>
            </a:extLst>
          </p:cNvPr>
          <p:cNvPicPr>
            <a:picLocks noChangeAspect="1"/>
          </p:cNvPicPr>
          <p:nvPr/>
        </p:nvPicPr>
        <p:blipFill>
          <a:blip r:embed="rId6"/>
          <a:stretch>
            <a:fillRect/>
          </a:stretch>
        </p:blipFill>
        <p:spPr>
          <a:xfrm>
            <a:off x="9555622" y="4016377"/>
            <a:ext cx="1922398" cy="1481066"/>
          </a:xfrm>
          <a:prstGeom prst="rect">
            <a:avLst/>
          </a:prstGeom>
        </p:spPr>
      </p:pic>
      <p:graphicFrame>
        <p:nvGraphicFramePr>
          <p:cNvPr id="141" name="表格 140">
            <a:extLst>
              <a:ext uri="{FF2B5EF4-FFF2-40B4-BE49-F238E27FC236}">
                <a16:creationId xmlns:a16="http://schemas.microsoft.com/office/drawing/2014/main" id="{2A083FBE-D301-6B71-383E-BFCA755B43B1}"/>
              </a:ext>
            </a:extLst>
          </p:cNvPr>
          <p:cNvGraphicFramePr>
            <a:graphicFrameLocks noGrp="1"/>
          </p:cNvGraphicFramePr>
          <p:nvPr>
            <p:extLst>
              <p:ext uri="{D42A27DB-BD31-4B8C-83A1-F6EECF244321}">
                <p14:modId xmlns:p14="http://schemas.microsoft.com/office/powerpoint/2010/main" val="1727445091"/>
              </p:ext>
            </p:extLst>
          </p:nvPr>
        </p:nvGraphicFramePr>
        <p:xfrm>
          <a:off x="945895" y="5607533"/>
          <a:ext cx="10791720" cy="370840"/>
        </p:xfrm>
        <a:graphic>
          <a:graphicData uri="http://schemas.openxmlformats.org/drawingml/2006/table">
            <a:tbl>
              <a:tblPr firstRow="1" bandRow="1">
                <a:tableStyleId>{5C22544A-7EE6-4342-B048-85BDC9FD1C3A}</a:tableStyleId>
              </a:tblPr>
              <a:tblGrid>
                <a:gridCol w="2004695">
                  <a:extLst>
                    <a:ext uri="{9D8B030D-6E8A-4147-A177-3AD203B41FA5}">
                      <a16:colId xmlns:a16="http://schemas.microsoft.com/office/drawing/2014/main" val="2421679694"/>
                    </a:ext>
                  </a:extLst>
                </a:gridCol>
                <a:gridCol w="2177591">
                  <a:extLst>
                    <a:ext uri="{9D8B030D-6E8A-4147-A177-3AD203B41FA5}">
                      <a16:colId xmlns:a16="http://schemas.microsoft.com/office/drawing/2014/main" val="88092404"/>
                    </a:ext>
                  </a:extLst>
                </a:gridCol>
                <a:gridCol w="2205873">
                  <a:extLst>
                    <a:ext uri="{9D8B030D-6E8A-4147-A177-3AD203B41FA5}">
                      <a16:colId xmlns:a16="http://schemas.microsoft.com/office/drawing/2014/main" val="889447780"/>
                    </a:ext>
                  </a:extLst>
                </a:gridCol>
                <a:gridCol w="2245217">
                  <a:extLst>
                    <a:ext uri="{9D8B030D-6E8A-4147-A177-3AD203B41FA5}">
                      <a16:colId xmlns:a16="http://schemas.microsoft.com/office/drawing/2014/main" val="832636155"/>
                    </a:ext>
                  </a:extLst>
                </a:gridCol>
                <a:gridCol w="2158344">
                  <a:extLst>
                    <a:ext uri="{9D8B030D-6E8A-4147-A177-3AD203B41FA5}">
                      <a16:colId xmlns:a16="http://schemas.microsoft.com/office/drawing/2014/main" val="4038717987"/>
                    </a:ext>
                  </a:extLst>
                </a:gridCol>
              </a:tblGrid>
              <a:tr h="370840">
                <a:tc>
                  <a:txBody>
                    <a:bodyPr/>
                    <a:lstStyle/>
                    <a:p>
                      <a:pPr algn="ctr"/>
                      <a:r>
                        <a:rPr lang="zh-CN" altLang="en-US" dirty="0">
                          <a:solidFill>
                            <a:schemeClr val="tx1"/>
                          </a:solidFill>
                        </a:rPr>
                        <a:t>粒度</a:t>
                      </a:r>
                      <a:r>
                        <a:rPr lang="en-US" altLang="zh-CN" dirty="0">
                          <a:solidFill>
                            <a:schemeClr val="tx1"/>
                          </a:solidFill>
                        </a:rPr>
                        <a:t>I</a:t>
                      </a:r>
                      <a:r>
                        <a:rPr lang="zh-CN" altLang="en-US" dirty="0">
                          <a:solidFill>
                            <a:schemeClr val="tx1"/>
                          </a:solidFill>
                        </a:rPr>
                        <a:t>结果</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粒度</a:t>
                      </a:r>
                      <a:r>
                        <a:rPr lang="en-US" altLang="zh-CN" dirty="0">
                          <a:solidFill>
                            <a:schemeClr val="tx1"/>
                          </a:solidFill>
                        </a:rPr>
                        <a:t>II</a:t>
                      </a:r>
                      <a:r>
                        <a:rPr lang="zh-CN" altLang="en-US" dirty="0">
                          <a:solidFill>
                            <a:schemeClr val="tx1"/>
                          </a:solidFill>
                        </a:rPr>
                        <a:t>结果</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粒度</a:t>
                      </a:r>
                      <a:r>
                        <a:rPr lang="en-US" altLang="zh-CN" dirty="0">
                          <a:solidFill>
                            <a:schemeClr val="tx1"/>
                          </a:solidFill>
                        </a:rPr>
                        <a:t>III</a:t>
                      </a:r>
                      <a:r>
                        <a:rPr lang="zh-CN" altLang="en-US" dirty="0">
                          <a:solidFill>
                            <a:schemeClr val="tx1"/>
                          </a:solidFill>
                        </a:rPr>
                        <a:t>结果</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粒度</a:t>
                      </a:r>
                      <a:r>
                        <a:rPr lang="en-US" altLang="zh-CN" dirty="0">
                          <a:solidFill>
                            <a:schemeClr val="tx1"/>
                          </a:solidFill>
                        </a:rPr>
                        <a:t>IV</a:t>
                      </a:r>
                      <a:r>
                        <a:rPr lang="zh-CN" altLang="en-US" dirty="0">
                          <a:solidFill>
                            <a:schemeClr val="tx1"/>
                          </a:solidFill>
                        </a:rPr>
                        <a:t>结果</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粒度</a:t>
                      </a:r>
                      <a:r>
                        <a:rPr lang="en-US" altLang="zh-CN" dirty="0">
                          <a:solidFill>
                            <a:schemeClr val="tx1"/>
                          </a:solidFill>
                        </a:rPr>
                        <a:t>V</a:t>
                      </a:r>
                      <a:r>
                        <a:rPr lang="zh-CN" altLang="en-US" dirty="0">
                          <a:solidFill>
                            <a:schemeClr val="tx1"/>
                          </a:solidFill>
                        </a:rPr>
                        <a:t>结果</a:t>
                      </a:r>
                    </a:p>
                  </a:txBody>
                  <a:tcPr anchor="ctr">
                    <a:noFill/>
                  </a:tcPr>
                </a:tc>
                <a:extLst>
                  <a:ext uri="{0D108BD9-81ED-4DB2-BD59-A6C34878D82A}">
                    <a16:rowId xmlns:a16="http://schemas.microsoft.com/office/drawing/2014/main" val="2043890455"/>
                  </a:ext>
                </a:extLst>
              </a:tr>
            </a:tbl>
          </a:graphicData>
        </a:graphic>
      </p:graphicFrame>
      <p:sp>
        <p:nvSpPr>
          <p:cNvPr id="3" name="矩形 2">
            <a:hlinkClick r:id="rId7" action="ppaction://hlinksldjump"/>
            <a:extLst>
              <a:ext uri="{FF2B5EF4-FFF2-40B4-BE49-F238E27FC236}">
                <a16:creationId xmlns:a16="http://schemas.microsoft.com/office/drawing/2014/main" id="{4C823F4A-AE06-05D9-0FF2-7DD8D881CD80}"/>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hlinkClick r:id="rId8" action="ppaction://hlinksldjump"/>
            <a:extLst>
              <a:ext uri="{FF2B5EF4-FFF2-40B4-BE49-F238E27FC236}">
                <a16:creationId xmlns:a16="http://schemas.microsoft.com/office/drawing/2014/main" id="{6F71E11E-E7AD-CB91-5809-208EDDBBB56B}"/>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hlinkClick r:id="rId9" action="ppaction://hlinksldjump"/>
            <a:extLst>
              <a:ext uri="{FF2B5EF4-FFF2-40B4-BE49-F238E27FC236}">
                <a16:creationId xmlns:a16="http://schemas.microsoft.com/office/drawing/2014/main" id="{E1922EA2-42AF-CBAB-812A-DF9BD94239AF}"/>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hlinkClick r:id="rId10" action="ppaction://hlinksldjump"/>
            <a:extLst>
              <a:ext uri="{FF2B5EF4-FFF2-40B4-BE49-F238E27FC236}">
                <a16:creationId xmlns:a16="http://schemas.microsoft.com/office/drawing/2014/main" id="{9051F148-7D1A-AC79-F487-3B46059BAC0A}"/>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hlinkClick r:id="rId11" action="ppaction://hlinksldjump"/>
            <a:extLst>
              <a:ext uri="{FF2B5EF4-FFF2-40B4-BE49-F238E27FC236}">
                <a16:creationId xmlns:a16="http://schemas.microsoft.com/office/drawing/2014/main" id="{BE98560D-8C1E-DA13-F8E0-6E99E3E25737}"/>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rId12" action="ppaction://hlinksldjump"/>
            <a:extLst>
              <a:ext uri="{FF2B5EF4-FFF2-40B4-BE49-F238E27FC236}">
                <a16:creationId xmlns:a16="http://schemas.microsoft.com/office/drawing/2014/main" id="{0B0BF0FF-16AE-0191-9213-91EF7CFD41DF}"/>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A526ED3-18ED-CBEC-72F9-AD7CA0E6B3CF}"/>
              </a:ext>
            </a:extLst>
          </p:cNvPr>
          <p:cNvSpPr/>
          <p:nvPr/>
        </p:nvSpPr>
        <p:spPr>
          <a:xfrm>
            <a:off x="3483700" y="1343257"/>
            <a:ext cx="1387881" cy="1369273"/>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a:hlinkClick r:id="rId13"/>
            <a:extLst>
              <a:ext uri="{FF2B5EF4-FFF2-40B4-BE49-F238E27FC236}">
                <a16:creationId xmlns:a16="http://schemas.microsoft.com/office/drawing/2014/main" id="{0AA18592-D4FF-1EDA-8237-78BD0263D2D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
        <p:nvSpPr>
          <p:cNvPr id="11" name="箭头: 上 10">
            <a:extLst>
              <a:ext uri="{FF2B5EF4-FFF2-40B4-BE49-F238E27FC236}">
                <a16:creationId xmlns:a16="http://schemas.microsoft.com/office/drawing/2014/main" id="{3B0F9568-D9BB-48A5-9D1C-07D2585717C8}"/>
              </a:ext>
            </a:extLst>
          </p:cNvPr>
          <p:cNvSpPr/>
          <p:nvPr/>
        </p:nvSpPr>
        <p:spPr>
          <a:xfrm rot="18636838">
            <a:off x="5185719" y="2319892"/>
            <a:ext cx="210788" cy="741852"/>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931AE95-1145-D547-DB1E-B7A77A8F11AF}"/>
              </a:ext>
            </a:extLst>
          </p:cNvPr>
          <p:cNvSpPr/>
          <p:nvPr/>
        </p:nvSpPr>
        <p:spPr>
          <a:xfrm>
            <a:off x="5568596" y="2806687"/>
            <a:ext cx="693941" cy="287521"/>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150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776B355-78B0-1642-909A-7EBD49B9CFE0}"/>
              </a:ext>
            </a:extLst>
          </p:cNvPr>
          <p:cNvSpPr txBox="1"/>
          <p:nvPr/>
        </p:nvSpPr>
        <p:spPr>
          <a:xfrm>
            <a:off x="97379" y="1054803"/>
            <a:ext cx="544490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结果</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：全连接件随机场（</a:t>
            </a:r>
            <a:r>
              <a:rPr lang="en-US" altLang="zh-CN" b="1" dirty="0">
                <a:latin typeface="微软雅黑" panose="020B0503020204020204" pitchFamily="34" charset="-122"/>
                <a:ea typeface="微软雅黑" panose="020B0503020204020204" pitchFamily="34" charset="-122"/>
              </a:rPr>
              <a:t>FC-CRF</a:t>
            </a:r>
            <a:r>
              <a:rPr lang="zh-CN" altLang="en-US" b="1" dirty="0">
                <a:latin typeface="微软雅黑" panose="020B0503020204020204" pitchFamily="34" charset="-122"/>
                <a:ea typeface="微软雅黑" panose="020B0503020204020204" pitchFamily="34" charset="-122"/>
              </a:rPr>
              <a:t>）的应用</a:t>
            </a:r>
          </a:p>
        </p:txBody>
      </p:sp>
      <p:pic>
        <p:nvPicPr>
          <p:cNvPr id="27" name="图形 26">
            <a:extLst>
              <a:ext uri="{FF2B5EF4-FFF2-40B4-BE49-F238E27FC236}">
                <a16:creationId xmlns:a16="http://schemas.microsoft.com/office/drawing/2014/main" id="{49A4369D-A196-3EFA-9B24-A69FD9323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211" y="3823028"/>
            <a:ext cx="4797668" cy="2741525"/>
          </a:xfrm>
          <a:prstGeom prst="rect">
            <a:avLst/>
          </a:prstGeom>
        </p:spPr>
      </p:pic>
      <p:sp>
        <p:nvSpPr>
          <p:cNvPr id="13" name="文本框 12">
            <a:extLst>
              <a:ext uri="{FF2B5EF4-FFF2-40B4-BE49-F238E27FC236}">
                <a16:creationId xmlns:a16="http://schemas.microsoft.com/office/drawing/2014/main" id="{E16975C0-9BBD-5BE3-E5C4-CA4A20BF9F2B}"/>
              </a:ext>
            </a:extLst>
          </p:cNvPr>
          <p:cNvSpPr txBox="1"/>
          <p:nvPr/>
        </p:nvSpPr>
        <p:spPr>
          <a:xfrm>
            <a:off x="5678764" y="5921961"/>
            <a:ext cx="5704485" cy="458908"/>
          </a:xfrm>
          <a:prstGeom prst="rect">
            <a:avLst/>
          </a:prstGeom>
          <a:noFill/>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结论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CRF</a:t>
            </a:r>
            <a:r>
              <a:rPr lang="zh-CN" altLang="en-US" dirty="0">
                <a:latin typeface="微软雅黑" panose="020B0503020204020204" pitchFamily="34" charset="-122"/>
                <a:ea typeface="微软雅黑" panose="020B0503020204020204" pitchFamily="34" charset="-122"/>
              </a:rPr>
              <a:t>显著提升了图像分割性能，但也有一定限度</a:t>
            </a:r>
          </a:p>
        </p:txBody>
      </p:sp>
      <p:sp>
        <p:nvSpPr>
          <p:cNvPr id="24" name="矩形 23">
            <a:extLst>
              <a:ext uri="{FF2B5EF4-FFF2-40B4-BE49-F238E27FC236}">
                <a16:creationId xmlns:a16="http://schemas.microsoft.com/office/drawing/2014/main" id="{96371006-2E08-4C2E-8C83-27B0306E18B2}"/>
              </a:ext>
            </a:extLst>
          </p:cNvPr>
          <p:cNvSpPr/>
          <p:nvPr/>
        </p:nvSpPr>
        <p:spPr>
          <a:xfrm rot="10800000">
            <a:off x="-60960" y="6479667"/>
            <a:ext cx="12293600" cy="449452"/>
          </a:xfrm>
          <a:prstGeom prst="rect">
            <a:avLst/>
          </a:prstGeom>
          <a:gradFill flip="none" rotWithShape="1">
            <a:gsLst>
              <a:gs pos="0">
                <a:srgbClr val="0B62B2">
                  <a:shade val="30000"/>
                  <a:satMod val="115000"/>
                  <a:alpha val="10000"/>
                </a:srgbClr>
              </a:gs>
              <a:gs pos="50000">
                <a:srgbClr val="0B62B2">
                  <a:shade val="67500"/>
                  <a:satMod val="115000"/>
                </a:srgbClr>
              </a:gs>
              <a:gs pos="100000">
                <a:srgbClr val="0B62B2">
                  <a:shade val="100000"/>
                  <a:satMod val="115000"/>
                </a:srgbClr>
              </a:gs>
            </a:gsLst>
            <a:lin ang="2700000" scaled="0"/>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4">
            <a:extLst>
              <a:ext uri="{FF2B5EF4-FFF2-40B4-BE49-F238E27FC236}">
                <a16:creationId xmlns:a16="http://schemas.microsoft.com/office/drawing/2014/main" id="{B32B5379-3620-6C2F-3111-B2E653FEF02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p>
        </p:txBody>
      </p:sp>
      <p:sp>
        <p:nvSpPr>
          <p:cNvPr id="26" name="矩形 25">
            <a:extLst>
              <a:ext uri="{FF2B5EF4-FFF2-40B4-BE49-F238E27FC236}">
                <a16:creationId xmlns:a16="http://schemas.microsoft.com/office/drawing/2014/main" id="{50A40BDE-11FD-B9A0-7771-41B682E73EC3}"/>
              </a:ext>
            </a:extLst>
          </p:cNvPr>
          <p:cNvSpPr/>
          <p:nvPr/>
        </p:nvSpPr>
        <p:spPr>
          <a:xfrm>
            <a:off x="3250354" y="-5580"/>
            <a:ext cx="1633729" cy="792000"/>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8" name="表格 27">
            <a:extLst>
              <a:ext uri="{FF2B5EF4-FFF2-40B4-BE49-F238E27FC236}">
                <a16:creationId xmlns:a16="http://schemas.microsoft.com/office/drawing/2014/main" id="{90A53938-7144-E1AD-F66B-5A8223422684}"/>
              </a:ext>
            </a:extLst>
          </p:cNvPr>
          <p:cNvGraphicFramePr>
            <a:graphicFrameLocks noGrp="1"/>
          </p:cNvGraphicFramePr>
          <p:nvPr>
            <p:extLst>
              <p:ext uri="{D42A27DB-BD31-4B8C-83A1-F6EECF244321}">
                <p14:modId xmlns:p14="http://schemas.microsoft.com/office/powerpoint/2010/main" val="3272401483"/>
              </p:ext>
            </p:extLst>
          </p:nvPr>
        </p:nvGraphicFramePr>
        <p:xfrm>
          <a:off x="-4859" y="-1642"/>
          <a:ext cx="12186699" cy="792000"/>
        </p:xfrm>
        <a:graphic>
          <a:graphicData uri="http://schemas.openxmlformats.org/drawingml/2006/table">
            <a:tbl>
              <a:tblPr firstRow="1" bandRow="1">
                <a:tableStyleId>{5C22544A-7EE6-4342-B048-85BDC9FD1C3A}</a:tableStyleId>
              </a:tblPr>
              <a:tblGrid>
                <a:gridCol w="1631490">
                  <a:extLst>
                    <a:ext uri="{9D8B030D-6E8A-4147-A177-3AD203B41FA5}">
                      <a16:colId xmlns:a16="http://schemas.microsoft.com/office/drawing/2014/main" val="271636452"/>
                    </a:ext>
                  </a:extLst>
                </a:gridCol>
                <a:gridCol w="1631490">
                  <a:extLst>
                    <a:ext uri="{9D8B030D-6E8A-4147-A177-3AD203B41FA5}">
                      <a16:colId xmlns:a16="http://schemas.microsoft.com/office/drawing/2014/main" val="1190506126"/>
                    </a:ext>
                  </a:extLst>
                </a:gridCol>
                <a:gridCol w="1631490">
                  <a:extLst>
                    <a:ext uri="{9D8B030D-6E8A-4147-A177-3AD203B41FA5}">
                      <a16:colId xmlns:a16="http://schemas.microsoft.com/office/drawing/2014/main" val="3979447975"/>
                    </a:ext>
                  </a:extLst>
                </a:gridCol>
                <a:gridCol w="1631490">
                  <a:extLst>
                    <a:ext uri="{9D8B030D-6E8A-4147-A177-3AD203B41FA5}">
                      <a16:colId xmlns:a16="http://schemas.microsoft.com/office/drawing/2014/main" val="381918131"/>
                    </a:ext>
                  </a:extLst>
                </a:gridCol>
                <a:gridCol w="1631490">
                  <a:extLst>
                    <a:ext uri="{9D8B030D-6E8A-4147-A177-3AD203B41FA5}">
                      <a16:colId xmlns:a16="http://schemas.microsoft.com/office/drawing/2014/main" val="4084801729"/>
                    </a:ext>
                  </a:extLst>
                </a:gridCol>
                <a:gridCol w="1631490">
                  <a:extLst>
                    <a:ext uri="{9D8B030D-6E8A-4147-A177-3AD203B41FA5}">
                      <a16:colId xmlns:a16="http://schemas.microsoft.com/office/drawing/2014/main" val="542443282"/>
                    </a:ext>
                  </a:extLst>
                </a:gridCol>
                <a:gridCol w="2397759">
                  <a:extLst>
                    <a:ext uri="{9D8B030D-6E8A-4147-A177-3AD203B41FA5}">
                      <a16:colId xmlns:a16="http://schemas.microsoft.com/office/drawing/2014/main" val="2255176918"/>
                    </a:ext>
                  </a:extLst>
                </a:gridCol>
              </a:tblGrid>
              <a:tr h="79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选题背景</a:t>
                      </a:r>
                      <a:endParaRPr lang="zh-CN" altLang="en-US" sz="1600" dirty="0"/>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研究方法</a:t>
                      </a:r>
                      <a:endParaRPr lang="zh-CN" alt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微软雅黑" panose="020B0503020204020204" pitchFamily="34" charset="-122"/>
                          <a:ea typeface="微软雅黑" panose="020B0503020204020204" pitchFamily="34" charset="-122"/>
                        </a:rPr>
                        <a:t>实验结果</a:t>
                      </a:r>
                      <a:endParaRPr lang="zh-CN" altLang="en-US" sz="16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系统演示</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功能讲解</a:t>
                      </a:r>
                      <a:endParaRPr lang="zh-CN" altLang="en-US"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bg1">
                              <a:lumMod val="50000"/>
                            </a:schemeClr>
                          </a:solidFill>
                          <a:latin typeface="微软雅黑" panose="020B0503020204020204" pitchFamily="34" charset="-122"/>
                          <a:ea typeface="微软雅黑" panose="020B0503020204020204" pitchFamily="34" charset="-122"/>
                          <a:cs typeface="+mn-cs"/>
                        </a:rPr>
                        <a:t>总结</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3691201"/>
                  </a:ext>
                </a:extLst>
              </a:tr>
            </a:tbl>
          </a:graphicData>
        </a:graphic>
      </p:graphicFrame>
      <p:sp>
        <p:nvSpPr>
          <p:cNvPr id="5" name="页脚占位符 1">
            <a:extLst>
              <a:ext uri="{FF2B5EF4-FFF2-40B4-BE49-F238E27FC236}">
                <a16:creationId xmlns:a16="http://schemas.microsoft.com/office/drawing/2014/main" id="{99AD7C74-F04E-9321-DFB3-8CBFB8D139D0}"/>
              </a:ext>
            </a:extLst>
          </p:cNvPr>
          <p:cNvSpPr>
            <a:spLocks noGrp="1"/>
          </p:cNvSpPr>
          <p:nvPr>
            <p:ph type="ftr" sz="quarter" idx="11"/>
          </p:nvPr>
        </p:nvSpPr>
        <p:spPr>
          <a:xfrm>
            <a:off x="10889673" y="6485143"/>
            <a:ext cx="1302327" cy="365125"/>
          </a:xfrm>
        </p:spPr>
        <p:txBody>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页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页</a:t>
            </a:r>
          </a:p>
        </p:txBody>
      </p:sp>
      <p:graphicFrame>
        <p:nvGraphicFramePr>
          <p:cNvPr id="2" name="表格 1">
            <a:extLst>
              <a:ext uri="{FF2B5EF4-FFF2-40B4-BE49-F238E27FC236}">
                <a16:creationId xmlns:a16="http://schemas.microsoft.com/office/drawing/2014/main" id="{79DFC6B4-C0A8-51C9-ECE7-8AF268132DEC}"/>
              </a:ext>
            </a:extLst>
          </p:cNvPr>
          <p:cNvGraphicFramePr>
            <a:graphicFrameLocks noGrp="1"/>
          </p:cNvGraphicFramePr>
          <p:nvPr>
            <p:extLst>
              <p:ext uri="{D42A27DB-BD31-4B8C-83A1-F6EECF244321}">
                <p14:modId xmlns:p14="http://schemas.microsoft.com/office/powerpoint/2010/main" val="560571942"/>
              </p:ext>
            </p:extLst>
          </p:nvPr>
        </p:nvGraphicFramePr>
        <p:xfrm>
          <a:off x="386499" y="1580462"/>
          <a:ext cx="10672259" cy="2242566"/>
        </p:xfrm>
        <a:graphic>
          <a:graphicData uri="http://schemas.openxmlformats.org/drawingml/2006/table">
            <a:tbl>
              <a:tblPr>
                <a:tableStyleId>{8EC20E35-A176-4012-BC5E-935CFFF8708E}</a:tableStyleId>
              </a:tblPr>
              <a:tblGrid>
                <a:gridCol w="1770944">
                  <a:extLst>
                    <a:ext uri="{9D8B030D-6E8A-4147-A177-3AD203B41FA5}">
                      <a16:colId xmlns:a16="http://schemas.microsoft.com/office/drawing/2014/main" val="2336767985"/>
                    </a:ext>
                  </a:extLst>
                </a:gridCol>
                <a:gridCol w="1780263">
                  <a:extLst>
                    <a:ext uri="{9D8B030D-6E8A-4147-A177-3AD203B41FA5}">
                      <a16:colId xmlns:a16="http://schemas.microsoft.com/office/drawing/2014/main" val="1750074633"/>
                    </a:ext>
                  </a:extLst>
                </a:gridCol>
                <a:gridCol w="1780263">
                  <a:extLst>
                    <a:ext uri="{9D8B030D-6E8A-4147-A177-3AD203B41FA5}">
                      <a16:colId xmlns:a16="http://schemas.microsoft.com/office/drawing/2014/main" val="3377815940"/>
                    </a:ext>
                  </a:extLst>
                </a:gridCol>
                <a:gridCol w="1780263">
                  <a:extLst>
                    <a:ext uri="{9D8B030D-6E8A-4147-A177-3AD203B41FA5}">
                      <a16:colId xmlns:a16="http://schemas.microsoft.com/office/drawing/2014/main" val="4089942932"/>
                    </a:ext>
                  </a:extLst>
                </a:gridCol>
                <a:gridCol w="1780263">
                  <a:extLst>
                    <a:ext uri="{9D8B030D-6E8A-4147-A177-3AD203B41FA5}">
                      <a16:colId xmlns:a16="http://schemas.microsoft.com/office/drawing/2014/main" val="2238398854"/>
                    </a:ext>
                  </a:extLst>
                </a:gridCol>
                <a:gridCol w="1780263">
                  <a:extLst>
                    <a:ext uri="{9D8B030D-6E8A-4147-A177-3AD203B41FA5}">
                      <a16:colId xmlns:a16="http://schemas.microsoft.com/office/drawing/2014/main" val="3351111900"/>
                    </a:ext>
                  </a:extLst>
                </a:gridCol>
              </a:tblGrid>
              <a:tr h="305435">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rPr>
                        <a:t>粒度</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PA</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MPA</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MIOU</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FWIOU</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ts val="0"/>
                        </a:spcBef>
                        <a:spcAft>
                          <a:spcPts val="0"/>
                        </a:spcAft>
                      </a:pPr>
                      <a:r>
                        <a:rPr lang="en-US" sz="1400" kern="1200" dirty="0">
                          <a:solidFill>
                            <a:schemeClr val="tx1"/>
                          </a:solidFill>
                          <a:latin typeface="微软雅黑" panose="020B0503020204020204" pitchFamily="34" charset="-122"/>
                          <a:ea typeface="微软雅黑" panose="020B0503020204020204" pitchFamily="34" charset="-122"/>
                        </a:rPr>
                        <a:t>Kappa</a:t>
                      </a:r>
                      <a:endParaRPr lang="en-US" sz="140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172421"/>
                  </a:ext>
                </a:extLst>
              </a:tr>
              <a:tr h="305435">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粒度</a:t>
                      </a:r>
                      <a:r>
                        <a:rPr lang="en-US" sz="1400" kern="1200" dirty="0">
                          <a:solidFill>
                            <a:schemeClr val="tx1"/>
                          </a:solidFill>
                          <a:latin typeface="微软雅黑" panose="020B0503020204020204" pitchFamily="34" charset="-122"/>
                          <a:ea typeface="微软雅黑" panose="020B0503020204020204" pitchFamily="34" charset="-122"/>
                          <a:cs typeface="+mn-cs"/>
                        </a:rPr>
                        <a:t>I</a:t>
                      </a:r>
                    </a:p>
                  </a:txBody>
                  <a:tcPr anchor="ctr">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0.795 (+0.004)</a:t>
                      </a:r>
                    </a:p>
                  </a:txBody>
                  <a:tcPr anchor="ctr">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0.674 (+0.058)</a:t>
                      </a:r>
                    </a:p>
                  </a:txBody>
                  <a:tcPr anchor="ctr">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0.540 (+0.042)</a:t>
                      </a:r>
                    </a:p>
                  </a:txBody>
                  <a:tcPr anchor="ctr">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0.670 (+0.007)</a:t>
                      </a:r>
                    </a:p>
                  </a:txBody>
                  <a:tcPr anchor="ctr">
                    <a:lnT w="12700" cap="flat" cmpd="sng" algn="ctr">
                      <a:solidFill>
                        <a:schemeClr val="tx1"/>
                      </a:solidFill>
                      <a:prstDash val="solid"/>
                      <a:round/>
                      <a:headEnd type="none" w="med" len="med"/>
                      <a:tailEnd type="none" w="med" len="med"/>
                    </a:lnT>
                  </a:tcP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0.631 (+0.004)</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30169933"/>
                  </a:ext>
                </a:extLst>
              </a:tr>
              <a:tr h="298450">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粒度</a:t>
                      </a:r>
                      <a:r>
                        <a:rPr lang="en-US" sz="1400" kern="1200" dirty="0">
                          <a:solidFill>
                            <a:schemeClr val="tx1"/>
                          </a:solidFill>
                          <a:latin typeface="微软雅黑" panose="020B0503020204020204" pitchFamily="34" charset="-122"/>
                          <a:ea typeface="微软雅黑" panose="020B0503020204020204" pitchFamily="34" charset="-122"/>
                          <a:cs typeface="+mn-cs"/>
                        </a:rPr>
                        <a:t>II</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0.817 (+0.017)</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0.643 (+0.004)</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0.517 (+0.008)</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0.683 (+0.009)</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0.655 (+0.013)</a:t>
                      </a:r>
                    </a:p>
                  </a:txBody>
                  <a:tcPr anchor="ctr"/>
                </a:tc>
                <a:extLst>
                  <a:ext uri="{0D108BD9-81ED-4DB2-BD59-A6C34878D82A}">
                    <a16:rowId xmlns:a16="http://schemas.microsoft.com/office/drawing/2014/main" val="2679600808"/>
                  </a:ext>
                </a:extLst>
              </a:tr>
              <a:tr h="305435">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cs typeface="+mn-cs"/>
                        </a:rPr>
                        <a:t>粒度</a:t>
                      </a:r>
                      <a:r>
                        <a:rPr lang="en-US" sz="1400" kern="1200">
                          <a:solidFill>
                            <a:schemeClr val="tx1"/>
                          </a:solidFill>
                          <a:latin typeface="微软雅黑" panose="020B0503020204020204" pitchFamily="34" charset="-122"/>
                          <a:ea typeface="微软雅黑" panose="020B0503020204020204" pitchFamily="34" charset="-122"/>
                          <a:cs typeface="+mn-cs"/>
                        </a:rPr>
                        <a:t>III</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0.837 (+0.031)</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0.694 (+0.011)</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0.567 (+0.011)</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b="0" kern="1200" dirty="0">
                          <a:solidFill>
                            <a:schemeClr val="tx1"/>
                          </a:solidFill>
                          <a:latin typeface="微软雅黑" panose="020B0503020204020204" pitchFamily="34" charset="-122"/>
                          <a:ea typeface="微软雅黑" panose="020B0503020204020204" pitchFamily="34" charset="-122"/>
                          <a:cs typeface="+mn-cs"/>
                        </a:rPr>
                        <a:t>0.646 (+0.018)</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b="0" kern="1200" dirty="0">
                          <a:solidFill>
                            <a:schemeClr val="tx1"/>
                          </a:solidFill>
                          <a:latin typeface="微软雅黑" panose="020B0503020204020204" pitchFamily="34" charset="-122"/>
                          <a:ea typeface="微软雅黑" panose="020B0503020204020204" pitchFamily="34" charset="-122"/>
                          <a:cs typeface="+mn-cs"/>
                        </a:rPr>
                        <a:t>0.654 (+0.001)</a:t>
                      </a:r>
                    </a:p>
                  </a:txBody>
                  <a:tcPr anchor="ctr"/>
                </a:tc>
                <a:extLst>
                  <a:ext uri="{0D108BD9-81ED-4DB2-BD59-A6C34878D82A}">
                    <a16:rowId xmlns:a16="http://schemas.microsoft.com/office/drawing/2014/main" val="366994948"/>
                  </a:ext>
                </a:extLst>
              </a:tr>
              <a:tr h="305435">
                <a:tc>
                  <a:txBody>
                    <a:bodyPr/>
                    <a:lstStyle/>
                    <a:p>
                      <a:pPr marL="0" marR="0" algn="ctr" defTabSz="914400" rtl="0" eaLnBrk="1" latinLnBrk="0" hangingPunct="1">
                        <a:lnSpc>
                          <a:spcPct val="150000"/>
                        </a:lnSpc>
                        <a:spcBef>
                          <a:spcPts val="0"/>
                        </a:spcBef>
                        <a:spcAft>
                          <a:spcPts val="0"/>
                        </a:spcAft>
                      </a:pPr>
                      <a:r>
                        <a:rPr lang="zh-CN" altLang="en-US" sz="1400" kern="1200" dirty="0">
                          <a:solidFill>
                            <a:schemeClr val="tx1"/>
                          </a:solidFill>
                          <a:latin typeface="微软雅黑" panose="020B0503020204020204" pitchFamily="34" charset="-122"/>
                          <a:ea typeface="微软雅黑" panose="020B0503020204020204" pitchFamily="34" charset="-122"/>
                          <a:cs typeface="+mn-cs"/>
                        </a:rPr>
                        <a:t>粒度</a:t>
                      </a:r>
                      <a:r>
                        <a:rPr lang="en-US" sz="1400" kern="1200" dirty="0">
                          <a:solidFill>
                            <a:schemeClr val="tx1"/>
                          </a:solidFill>
                          <a:latin typeface="微软雅黑" panose="020B0503020204020204" pitchFamily="34" charset="-122"/>
                          <a:ea typeface="微软雅黑" panose="020B0503020204020204" pitchFamily="34" charset="-122"/>
                          <a:cs typeface="+mn-cs"/>
                        </a:rPr>
                        <a:t>IV</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0.823 (+0.018)</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0.661 (-0.008)</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0.543 (+0.003)</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0.635 (-0.046)</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b="1" kern="1200" dirty="0">
                          <a:solidFill>
                            <a:srgbClr val="FF0000"/>
                          </a:solidFill>
                          <a:latin typeface="微软雅黑" panose="020B0503020204020204" pitchFamily="34" charset="-122"/>
                          <a:ea typeface="微软雅黑" panose="020B0503020204020204" pitchFamily="34" charset="-122"/>
                          <a:cs typeface="+mn-cs"/>
                        </a:rPr>
                        <a:t>0.673 (+0.022)</a:t>
                      </a:r>
                    </a:p>
                  </a:txBody>
                  <a:tcPr anchor="ctr"/>
                </a:tc>
                <a:extLst>
                  <a:ext uri="{0D108BD9-81ED-4DB2-BD59-A6C34878D82A}">
                    <a16:rowId xmlns:a16="http://schemas.microsoft.com/office/drawing/2014/main" val="3934618639"/>
                  </a:ext>
                </a:extLst>
              </a:tr>
              <a:tr h="305435">
                <a:tc>
                  <a:txBody>
                    <a:bodyPr/>
                    <a:lstStyle/>
                    <a:p>
                      <a:pPr marL="0" marR="0" algn="ctr" defTabSz="914400" rtl="0" eaLnBrk="1" latinLnBrk="0" hangingPunct="1">
                        <a:lnSpc>
                          <a:spcPct val="150000"/>
                        </a:lnSpc>
                        <a:spcBef>
                          <a:spcPts val="0"/>
                        </a:spcBef>
                        <a:spcAft>
                          <a:spcPts val="0"/>
                        </a:spcAft>
                      </a:pPr>
                      <a:r>
                        <a:rPr lang="zh-CN" altLang="en-US" sz="1400" kern="1200">
                          <a:solidFill>
                            <a:schemeClr val="tx1"/>
                          </a:solidFill>
                          <a:latin typeface="微软雅黑" panose="020B0503020204020204" pitchFamily="34" charset="-122"/>
                          <a:ea typeface="微软雅黑" panose="020B0503020204020204" pitchFamily="34" charset="-122"/>
                          <a:cs typeface="+mn-cs"/>
                        </a:rPr>
                        <a:t>粒度</a:t>
                      </a:r>
                      <a:r>
                        <a:rPr lang="en-US" sz="1400" kern="1200">
                          <a:solidFill>
                            <a:schemeClr val="tx1"/>
                          </a:solidFill>
                          <a:latin typeface="微软雅黑" panose="020B0503020204020204" pitchFamily="34" charset="-122"/>
                          <a:ea typeface="微软雅黑" panose="020B0503020204020204" pitchFamily="34" charset="-122"/>
                          <a:cs typeface="+mn-cs"/>
                        </a:rPr>
                        <a:t>V</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0.714 (+0.010)</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a:solidFill>
                            <a:schemeClr val="tx1"/>
                          </a:solidFill>
                          <a:latin typeface="微软雅黑" panose="020B0503020204020204" pitchFamily="34" charset="-122"/>
                          <a:ea typeface="微软雅黑" panose="020B0503020204020204" pitchFamily="34" charset="-122"/>
                          <a:cs typeface="+mn-cs"/>
                        </a:rPr>
                        <a:t>0.307 (-0.021)</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0.212 (-0.026)</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0.543 (-0.024)</a:t>
                      </a:r>
                    </a:p>
                  </a:txBody>
                  <a:tcPr anchor="ctr"/>
                </a:tc>
                <a:tc>
                  <a:txBody>
                    <a:bodyPr/>
                    <a:lstStyle/>
                    <a:p>
                      <a:pPr marL="0" marR="0" algn="ctr" defTabSz="914400" rtl="0" eaLnBrk="1" latinLnBrk="0" hangingPunct="1">
                        <a:lnSpc>
                          <a:spcPct val="150000"/>
                        </a:lnSpc>
                        <a:spcBef>
                          <a:spcPts val="0"/>
                        </a:spcBef>
                        <a:spcAft>
                          <a:spcPts val="0"/>
                        </a:spcAft>
                      </a:pPr>
                      <a:r>
                        <a:rPr lang="en-US" altLang="zh-CN" sz="1400" kern="1200" dirty="0">
                          <a:solidFill>
                            <a:schemeClr val="tx1"/>
                          </a:solidFill>
                          <a:latin typeface="微软雅黑" panose="020B0503020204020204" pitchFamily="34" charset="-122"/>
                          <a:ea typeface="微软雅黑" panose="020B0503020204020204" pitchFamily="34" charset="-122"/>
                          <a:cs typeface="+mn-cs"/>
                        </a:rPr>
                        <a:t>0.509 (+0.010)</a:t>
                      </a:r>
                    </a:p>
                  </a:txBody>
                  <a:tcPr anchor="ctr"/>
                </a:tc>
                <a:extLst>
                  <a:ext uri="{0D108BD9-81ED-4DB2-BD59-A6C34878D82A}">
                    <a16:rowId xmlns:a16="http://schemas.microsoft.com/office/drawing/2014/main" val="759466565"/>
                  </a:ext>
                </a:extLst>
              </a:tr>
            </a:tbl>
          </a:graphicData>
        </a:graphic>
      </p:graphicFrame>
      <p:pic>
        <p:nvPicPr>
          <p:cNvPr id="6" name="图片 5" descr="1m_120_粒度I">
            <a:extLst>
              <a:ext uri="{FF2B5EF4-FFF2-40B4-BE49-F238E27FC236}">
                <a16:creationId xmlns:a16="http://schemas.microsoft.com/office/drawing/2014/main" id="{76E5294E-7551-158D-5941-73A00BB9B11A}"/>
              </a:ext>
            </a:extLst>
          </p:cNvPr>
          <p:cNvPicPr>
            <a:picLocks noChangeAspect="1"/>
          </p:cNvPicPr>
          <p:nvPr/>
        </p:nvPicPr>
        <p:blipFill>
          <a:blip r:embed="rId4"/>
          <a:stretch>
            <a:fillRect/>
          </a:stretch>
        </p:blipFill>
        <p:spPr>
          <a:xfrm>
            <a:off x="5344248" y="4005837"/>
            <a:ext cx="2262591" cy="1742715"/>
          </a:xfrm>
          <a:prstGeom prst="rect">
            <a:avLst/>
          </a:prstGeom>
        </p:spPr>
      </p:pic>
      <p:pic>
        <p:nvPicPr>
          <p:cNvPr id="7" name="图片 6" descr="CRF (2)">
            <a:extLst>
              <a:ext uri="{FF2B5EF4-FFF2-40B4-BE49-F238E27FC236}">
                <a16:creationId xmlns:a16="http://schemas.microsoft.com/office/drawing/2014/main" id="{1BF1DDD1-6A2B-F126-9D56-5E3EB1DFC1C7}"/>
              </a:ext>
            </a:extLst>
          </p:cNvPr>
          <p:cNvPicPr>
            <a:picLocks noChangeAspect="1"/>
          </p:cNvPicPr>
          <p:nvPr/>
        </p:nvPicPr>
        <p:blipFill>
          <a:blip r:embed="rId5"/>
          <a:stretch>
            <a:fillRect/>
          </a:stretch>
        </p:blipFill>
        <p:spPr>
          <a:xfrm>
            <a:off x="9120658" y="4005837"/>
            <a:ext cx="2262591" cy="1742715"/>
          </a:xfrm>
          <a:prstGeom prst="rect">
            <a:avLst/>
          </a:prstGeom>
        </p:spPr>
      </p:pic>
      <p:sp>
        <p:nvSpPr>
          <p:cNvPr id="8" name="箭头: 右 7">
            <a:extLst>
              <a:ext uri="{FF2B5EF4-FFF2-40B4-BE49-F238E27FC236}">
                <a16:creationId xmlns:a16="http://schemas.microsoft.com/office/drawing/2014/main" id="{1C70A692-AC59-5EAC-C7CA-18FE3F8ED9BE}"/>
              </a:ext>
            </a:extLst>
          </p:cNvPr>
          <p:cNvSpPr/>
          <p:nvPr/>
        </p:nvSpPr>
        <p:spPr>
          <a:xfrm>
            <a:off x="7758260" y="4877194"/>
            <a:ext cx="1253765" cy="241561"/>
          </a:xfrm>
          <a:prstGeom prst="rightArrow">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F82F638-2583-7A00-A264-8CA5EDC2DB3B}"/>
              </a:ext>
            </a:extLst>
          </p:cNvPr>
          <p:cNvSpPr txBox="1"/>
          <p:nvPr/>
        </p:nvSpPr>
        <p:spPr>
          <a:xfrm>
            <a:off x="7833674" y="4421171"/>
            <a:ext cx="1178351"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FC-CRF</a:t>
            </a:r>
            <a:endParaRPr lang="zh-CN" altLang="en-US" dirty="0">
              <a:latin typeface="微软雅黑" panose="020B0503020204020204" pitchFamily="34" charset="-122"/>
              <a:ea typeface="微软雅黑" panose="020B0503020204020204" pitchFamily="34" charset="-122"/>
            </a:endParaRPr>
          </a:p>
        </p:txBody>
      </p:sp>
      <p:sp>
        <p:nvSpPr>
          <p:cNvPr id="3" name="矩形 2">
            <a:hlinkClick r:id="rId6" action="ppaction://hlinksldjump"/>
            <a:extLst>
              <a:ext uri="{FF2B5EF4-FFF2-40B4-BE49-F238E27FC236}">
                <a16:creationId xmlns:a16="http://schemas.microsoft.com/office/drawing/2014/main" id="{0947272B-9744-D370-D28E-7A5C8D758457}"/>
              </a:ext>
            </a:extLst>
          </p:cNvPr>
          <p:cNvSpPr/>
          <p:nvPr/>
        </p:nvSpPr>
        <p:spPr>
          <a:xfrm>
            <a:off x="1900130" y="17959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rId7" action="ppaction://hlinksldjump"/>
            <a:extLst>
              <a:ext uri="{FF2B5EF4-FFF2-40B4-BE49-F238E27FC236}">
                <a16:creationId xmlns:a16="http://schemas.microsoft.com/office/drawing/2014/main" id="{2ED88F23-2E1F-9DD0-6D30-102D566318C5}"/>
              </a:ext>
            </a:extLst>
          </p:cNvPr>
          <p:cNvSpPr/>
          <p:nvPr/>
        </p:nvSpPr>
        <p:spPr>
          <a:xfrm>
            <a:off x="3483700" y="193669"/>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8" action="ppaction://hlinksldjump"/>
            <a:extLst>
              <a:ext uri="{FF2B5EF4-FFF2-40B4-BE49-F238E27FC236}">
                <a16:creationId xmlns:a16="http://schemas.microsoft.com/office/drawing/2014/main" id="{3AEA60B1-E917-D6FD-4B9F-603539E315D2}"/>
              </a:ext>
            </a:extLst>
          </p:cNvPr>
          <p:cNvSpPr/>
          <p:nvPr/>
        </p:nvSpPr>
        <p:spPr>
          <a:xfrm>
            <a:off x="5080283" y="188543"/>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hlinkClick r:id="rId9" action="ppaction://hlinksldjump"/>
            <a:extLst>
              <a:ext uri="{FF2B5EF4-FFF2-40B4-BE49-F238E27FC236}">
                <a16:creationId xmlns:a16="http://schemas.microsoft.com/office/drawing/2014/main" id="{E5EDE982-C5EB-5451-A9C9-6745FD7520FA}"/>
              </a:ext>
            </a:extLst>
          </p:cNvPr>
          <p:cNvSpPr/>
          <p:nvPr/>
        </p:nvSpPr>
        <p:spPr>
          <a:xfrm>
            <a:off x="6774292"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hlinkClick r:id="rId10" action="ppaction://hlinksldjump"/>
            <a:extLst>
              <a:ext uri="{FF2B5EF4-FFF2-40B4-BE49-F238E27FC236}">
                <a16:creationId xmlns:a16="http://schemas.microsoft.com/office/drawing/2014/main" id="{DBF58A42-0DBF-8E0C-2AA8-025FEBF555DE}"/>
              </a:ext>
            </a:extLst>
          </p:cNvPr>
          <p:cNvSpPr/>
          <p:nvPr/>
        </p:nvSpPr>
        <p:spPr>
          <a:xfrm>
            <a:off x="8408021" y="175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hlinkClick r:id="rId11" action="ppaction://hlinksldjump"/>
            <a:extLst>
              <a:ext uri="{FF2B5EF4-FFF2-40B4-BE49-F238E27FC236}">
                <a16:creationId xmlns:a16="http://schemas.microsoft.com/office/drawing/2014/main" id="{17BADA5F-1900-C5D7-0E63-267E87A3E73C}"/>
              </a:ext>
            </a:extLst>
          </p:cNvPr>
          <p:cNvSpPr/>
          <p:nvPr/>
        </p:nvSpPr>
        <p:spPr>
          <a:xfrm>
            <a:off x="266401" y="166055"/>
            <a:ext cx="1182254"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a:hlinkClick r:id="rId12"/>
            <a:extLst>
              <a:ext uri="{FF2B5EF4-FFF2-40B4-BE49-F238E27FC236}">
                <a16:creationId xmlns:a16="http://schemas.microsoft.com/office/drawing/2014/main" id="{E17862B5-5AA1-EE73-A1F3-D4F8418BE6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4467" y="198812"/>
            <a:ext cx="2298649" cy="3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8169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6792</TotalTime>
  <Words>1571</Words>
  <Application>Microsoft Office PowerPoint</Application>
  <PresentationFormat>宽屏</PresentationFormat>
  <Paragraphs>430</Paragraphs>
  <Slides>16</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shulin Gao</dc:creator>
  <cp:lastModifiedBy>shulin Gao</cp:lastModifiedBy>
  <cp:revision>18</cp:revision>
  <dcterms:created xsi:type="dcterms:W3CDTF">2024-05-28T16:02:58Z</dcterms:created>
  <dcterms:modified xsi:type="dcterms:W3CDTF">2024-06-06T15:41:39Z</dcterms:modified>
</cp:coreProperties>
</file>